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3" r:id="rId1"/>
  </p:sldMasterIdLst>
  <p:sldIdLst>
    <p:sldId id="257" r:id="rId2"/>
    <p:sldId id="296" r:id="rId3"/>
    <p:sldId id="335" r:id="rId4"/>
    <p:sldId id="273" r:id="rId5"/>
    <p:sldId id="310" r:id="rId6"/>
    <p:sldId id="299" r:id="rId7"/>
    <p:sldId id="312" r:id="rId8"/>
    <p:sldId id="314" r:id="rId9"/>
    <p:sldId id="316" r:id="rId10"/>
    <p:sldId id="311" r:id="rId11"/>
    <p:sldId id="329" r:id="rId12"/>
    <p:sldId id="330" r:id="rId13"/>
    <p:sldId id="284" r:id="rId14"/>
    <p:sldId id="326" r:id="rId15"/>
    <p:sldId id="325" r:id="rId16"/>
    <p:sldId id="281" r:id="rId17"/>
    <p:sldId id="282" r:id="rId18"/>
    <p:sldId id="283" r:id="rId19"/>
    <p:sldId id="300" r:id="rId20"/>
    <p:sldId id="321" r:id="rId21"/>
    <p:sldId id="331" r:id="rId22"/>
    <p:sldId id="328" r:id="rId23"/>
    <p:sldId id="302" r:id="rId24"/>
    <p:sldId id="324" r:id="rId25"/>
    <p:sldId id="337" r:id="rId26"/>
    <p:sldId id="333" r:id="rId27"/>
    <p:sldId id="334" r:id="rId28"/>
    <p:sldId id="308" r:id="rId29"/>
    <p:sldId id="304" r:id="rId30"/>
    <p:sldId id="303" r:id="rId31"/>
    <p:sldId id="305" r:id="rId32"/>
    <p:sldId id="306" r:id="rId33"/>
    <p:sldId id="338"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861" autoAdjust="0"/>
    <p:restoredTop sz="94660"/>
  </p:normalViewPr>
  <p:slideViewPr>
    <p:cSldViewPr snapToGrid="0">
      <p:cViewPr varScale="1">
        <p:scale>
          <a:sx n="85" d="100"/>
          <a:sy n="85" d="100"/>
        </p:scale>
        <p:origin x="341" y="72"/>
      </p:cViewPr>
      <p:guideLst/>
    </p:cSldViewPr>
  </p:slideViewPr>
  <p:notesTextViewPr>
    <p:cViewPr>
      <p:scale>
        <a:sx n="1" d="1"/>
        <a:sy n="1" d="1"/>
      </p:scale>
      <p:origin x="0" y="0"/>
    </p:cViewPr>
  </p:notesTextViewPr>
  <p:sorterViewPr>
    <p:cViewPr>
      <p:scale>
        <a:sx n="178" d="100"/>
        <a:sy n="178" d="100"/>
      </p:scale>
      <p:origin x="0" y="-438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nl-NL" smtClean="0"/>
              <a:t>Klik om de stijl te bewerken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nl-NL" smtClean="0"/>
              <a:t>Klik om de ondertitelstijl van het model te bewerken</a:t>
            </a:r>
            <a:endParaRPr lang="en-US" dirty="0"/>
          </a:p>
        </p:txBody>
      </p:sp>
      <p:sp>
        <p:nvSpPr>
          <p:cNvPr id="4" name="Date Placeholder 3"/>
          <p:cNvSpPr>
            <a:spLocks noGrp="1"/>
          </p:cNvSpPr>
          <p:nvPr>
            <p:ph type="dt" sz="half" idx="10"/>
          </p:nvPr>
        </p:nvSpPr>
        <p:spPr/>
        <p:txBody>
          <a:bodyPr/>
          <a:lstStyle/>
          <a:p>
            <a:fld id="{F97267A6-8C1A-4220-847A-24912F63A6C8}" type="datetimeFigureOut">
              <a:rPr lang="en-GB" smtClean="0"/>
              <a:t>19/03/2020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03E21C-1BC2-4EB7-8B4A-D29C698A7570}"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3901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F97267A6-8C1A-4220-847A-24912F63A6C8}" type="datetimeFigureOut">
              <a:rPr lang="en-GB" smtClean="0"/>
              <a:t>19/03/2020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3314168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nl-NL" smtClean="0"/>
              <a:t>Klik om de stijl te bewerken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F97267A6-8C1A-4220-847A-24912F63A6C8}" type="datetimeFigureOut">
              <a:rPr lang="en-GB" smtClean="0"/>
              <a:t>19/03/2020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3312778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nl-NL" smtClean="0"/>
              <a:t>Klik om de stijl te bewerken</a:t>
            </a:r>
            <a:endParaRPr lang="en-US" dirty="0"/>
          </a:p>
        </p:txBody>
      </p:sp>
      <p:sp>
        <p:nvSpPr>
          <p:cNvPr id="3" name="Content Placeholder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F97267A6-8C1A-4220-847A-24912F63A6C8}" type="datetimeFigureOut">
              <a:rPr lang="en-GB" smtClean="0"/>
              <a:t>19/03/2020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3209044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nl-NL" smtClean="0"/>
              <a:t>Klik om de stijl te bewerken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F97267A6-8C1A-4220-847A-24912F63A6C8}" type="datetimeFigureOut">
              <a:rPr lang="en-GB" smtClean="0"/>
              <a:t>19/03/2020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03E21C-1BC2-4EB7-8B4A-D29C698A7570}"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4599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nl-NL" smtClean="0"/>
              <a:t>Klik om de stijl te bewerken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Date Placeholder 4"/>
          <p:cNvSpPr>
            <a:spLocks noGrp="1"/>
          </p:cNvSpPr>
          <p:nvPr>
            <p:ph type="dt" sz="half" idx="10"/>
          </p:nvPr>
        </p:nvSpPr>
        <p:spPr/>
        <p:txBody>
          <a:bodyPr/>
          <a:lstStyle/>
          <a:p>
            <a:fld id="{F97267A6-8C1A-4220-847A-24912F63A6C8}" type="datetimeFigureOut">
              <a:rPr lang="en-GB" smtClean="0"/>
              <a:t>19/03/2020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3472880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nl-NL" smtClean="0"/>
              <a:t>Klik om de stijl te bewerken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Content Placeholder 3"/>
          <p:cNvSpPr>
            <a:spLocks noGrp="1"/>
          </p:cNvSpPr>
          <p:nvPr>
            <p:ph sz="half" idx="2"/>
          </p:nvPr>
        </p:nvSpPr>
        <p:spPr>
          <a:xfrm>
            <a:off x="1097280" y="2582334"/>
            <a:ext cx="4937760" cy="33782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Content Placeholder 5"/>
          <p:cNvSpPr>
            <a:spLocks noGrp="1"/>
          </p:cNvSpPr>
          <p:nvPr>
            <p:ph sz="quarter" idx="4"/>
          </p:nvPr>
        </p:nvSpPr>
        <p:spPr>
          <a:xfrm>
            <a:off x="6217920" y="2582334"/>
            <a:ext cx="4937760" cy="33782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7" name="Date Placeholder 6"/>
          <p:cNvSpPr>
            <a:spLocks noGrp="1"/>
          </p:cNvSpPr>
          <p:nvPr>
            <p:ph type="dt" sz="half" idx="10"/>
          </p:nvPr>
        </p:nvSpPr>
        <p:spPr/>
        <p:txBody>
          <a:bodyPr/>
          <a:lstStyle/>
          <a:p>
            <a:fld id="{F97267A6-8C1A-4220-847A-24912F63A6C8}" type="datetimeFigureOut">
              <a:rPr lang="en-GB" smtClean="0"/>
              <a:t>19/03/2020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15587804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Date Placeholder 2"/>
          <p:cNvSpPr>
            <a:spLocks noGrp="1"/>
          </p:cNvSpPr>
          <p:nvPr>
            <p:ph type="dt" sz="half" idx="10"/>
          </p:nvPr>
        </p:nvSpPr>
        <p:spPr/>
        <p:txBody>
          <a:bodyPr/>
          <a:lstStyle/>
          <a:p>
            <a:fld id="{F97267A6-8C1A-4220-847A-24912F63A6C8}" type="datetimeFigureOut">
              <a:rPr lang="en-GB" smtClean="0"/>
              <a:t>19/03/2020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31658062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97267A6-8C1A-4220-847A-24912F63A6C8}" type="datetimeFigureOut">
              <a:rPr lang="en-GB" smtClean="0"/>
              <a:t>19/03/2020</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GB"/>
          </a:p>
        </p:txBody>
      </p:sp>
      <p:sp>
        <p:nvSpPr>
          <p:cNvPr id="9" name="Slide Number Placeholder 8"/>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16579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nl-NL" smtClean="0"/>
              <a:t>Klik om de stijl te bewerken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F97267A6-8C1A-4220-847A-24912F63A6C8}" type="datetimeFigureOut">
              <a:rPr lang="en-GB" smtClean="0"/>
              <a:t>19/03/2020</a:t>
            </a:fld>
            <a:endParaRPr lang="en-GB"/>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303E21C-1BC2-4EB7-8B4A-D29C698A7570}" type="slidenum">
              <a:rPr lang="en-GB" smtClean="0"/>
              <a:t>‹#›</a:t>
            </a:fld>
            <a:endParaRPr lang="en-GB"/>
          </a:p>
        </p:txBody>
      </p:sp>
    </p:spTree>
    <p:extLst>
      <p:ext uri="{BB962C8B-B14F-4D97-AF65-F5344CB8AC3E}">
        <p14:creationId xmlns:p14="http://schemas.microsoft.com/office/powerpoint/2010/main" val="3490222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nl-NL" smtClean="0"/>
              <a:t>Klik om de stijl te bewerken</a:t>
            </a:r>
            <a:endParaRPr lang="en-US" dirty="0"/>
          </a:p>
        </p:txBody>
      </p:sp>
      <p:sp>
        <p:nvSpPr>
          <p:cNvPr id="3" name="Picture Placeholder 2"/>
          <p:cNvSpPr>
            <a:spLocks noGrp="1" noChangeAspect="1"/>
          </p:cNvSpPr>
          <p:nvPr>
            <p:ph type="pic" idx="1"/>
          </p:nvPr>
        </p:nvSpPr>
        <p:spPr>
          <a:xfrm>
            <a:off x="15" y="0"/>
            <a:ext cx="12191985" cy="4915076"/>
          </a:xfrm>
          <a:blipFill>
            <a:blip r:embed="rId2" cstate="email">
              <a:extLst>
                <a:ext uri="{28A0092B-C50C-407E-A947-70E740481C1C}">
                  <a14:useLocalDpi xmlns:a14="http://schemas.microsoft.com/office/drawing/2010/main"/>
                </a:ext>
              </a:extLst>
            </a:blip>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F97267A6-8C1A-4220-847A-24912F63A6C8}" type="datetimeFigureOut">
              <a:rPr lang="en-GB" smtClean="0"/>
              <a:t>19/03/2020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303E21C-1BC2-4EB7-8B4A-D29C698A7570}" type="slidenum">
              <a:rPr lang="en-GB" smtClean="0"/>
              <a:t>‹#›</a:t>
            </a:fld>
            <a:endParaRPr lang="en-GB"/>
          </a:p>
        </p:txBody>
      </p:sp>
    </p:spTree>
    <p:extLst>
      <p:ext uri="{BB962C8B-B14F-4D97-AF65-F5344CB8AC3E}">
        <p14:creationId xmlns:p14="http://schemas.microsoft.com/office/powerpoint/2010/main" val="38504296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nl-NL" smtClean="0"/>
              <a:t>Klik om de stijl te bewerken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F97267A6-8C1A-4220-847A-24912F63A6C8}" type="datetimeFigureOut">
              <a:rPr lang="en-GB" smtClean="0"/>
              <a:t>19/03/2020</a:t>
            </a:fld>
            <a:endParaRPr lang="en-GB"/>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GB"/>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1303E21C-1BC2-4EB7-8B4A-D29C698A7570}" type="slidenum">
              <a:rPr lang="en-GB" smtClean="0"/>
              <a:t>‹#›</a:t>
            </a:fld>
            <a:endParaRPr lang="en-GB"/>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9675040"/>
      </p:ext>
    </p:extLst>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1" r:id="rId8"/>
    <p:sldLayoutId id="2147483872" r:id="rId9"/>
    <p:sldLayoutId id="2147483873" r:id="rId10"/>
    <p:sldLayoutId id="2147483874"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s://www.thet.org/"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406687" y="443104"/>
            <a:ext cx="11535380" cy="774700"/>
          </a:xfrm>
        </p:spPr>
        <p:txBody>
          <a:bodyPr>
            <a:normAutofit/>
          </a:bodyPr>
          <a:lstStyle/>
          <a:p>
            <a:pPr lvl="0"/>
            <a:r>
              <a:rPr lang="en-GB" sz="44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Regulatory </a:t>
            </a:r>
            <a:r>
              <a:rPr lang="en-GB" sz="44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processes in North America and </a:t>
            </a:r>
            <a:r>
              <a:rPr lang="en-GB" sz="44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Europe</a:t>
            </a:r>
            <a:endParaRPr lang="en-GB" sz="4400" dirty="0"/>
          </a:p>
        </p:txBody>
      </p:sp>
      <p:sp>
        <p:nvSpPr>
          <p:cNvPr id="4" name="Rechthoek 3"/>
          <p:cNvSpPr/>
          <p:nvPr/>
        </p:nvSpPr>
        <p:spPr>
          <a:xfrm>
            <a:off x="6195345" y="5787065"/>
            <a:ext cx="5782342" cy="344069"/>
          </a:xfrm>
          <a:prstGeom prst="rect">
            <a:avLst/>
          </a:prstGeom>
        </p:spPr>
        <p:txBody>
          <a:bodyPr wrap="square">
            <a:spAutoFit/>
          </a:bodyPr>
          <a:lstStyle/>
          <a:p>
            <a:pPr>
              <a:lnSpc>
                <a:spcPct val="107000"/>
              </a:lnSpc>
              <a:spcBef>
                <a:spcPts val="1200"/>
              </a:spcBef>
              <a:spcAft>
                <a:spcPts val="0"/>
              </a:spcAft>
            </a:pPr>
            <a:r>
              <a:rPr lang="en-GB" sz="16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Module </a:t>
            </a:r>
            <a:r>
              <a:rPr lang="en-GB" sz="16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279-17-C </a:t>
            </a:r>
            <a:r>
              <a:rPr lang="en-GB" sz="16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Regulations, Standards and Ethics</a:t>
            </a:r>
            <a:endParaRPr lang="en-GB" sz="1600" b="1" kern="0" dirty="0">
              <a:solidFill>
                <a:srgbClr val="2E74B5"/>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5" name="Rechthoek 4"/>
          <p:cNvSpPr/>
          <p:nvPr/>
        </p:nvSpPr>
        <p:spPr>
          <a:xfrm>
            <a:off x="6195345" y="5433679"/>
            <a:ext cx="5925217" cy="355803"/>
          </a:xfrm>
          <a:prstGeom prst="rect">
            <a:avLst/>
          </a:prstGeom>
        </p:spPr>
        <p:txBody>
          <a:bodyPr wrap="square">
            <a:spAutoFit/>
          </a:bodyPr>
          <a:lstStyle/>
          <a:p>
            <a:pPr>
              <a:lnSpc>
                <a:spcPct val="107000"/>
              </a:lnSpc>
              <a:spcBef>
                <a:spcPts val="200"/>
              </a:spcBef>
              <a:spcAft>
                <a:spcPts val="0"/>
              </a:spcAft>
            </a:pPr>
            <a:r>
              <a:rPr lang="en-GB" sz="1600" b="1"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Unit C</a:t>
            </a:r>
            <a:r>
              <a:rPr lang="en-GB" sz="1600" b="1"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 17.3  Global Medical Equipment Regulations</a:t>
            </a:r>
            <a:endParaRPr lang="en-GB" sz="1600" b="1" dirty="0">
              <a:solidFill>
                <a:srgbClr val="2E74B5"/>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9" name="Titel 1"/>
          <p:cNvSpPr txBox="1">
            <a:spLocks/>
          </p:cNvSpPr>
          <p:nvPr/>
        </p:nvSpPr>
        <p:spPr>
          <a:xfrm>
            <a:off x="6174377" y="4991670"/>
            <a:ext cx="6017623" cy="424148"/>
          </a:xfrm>
          <a:prstGeom prst="rect">
            <a:avLst/>
          </a:prstGeom>
        </p:spPr>
        <p:txBody>
          <a:bodyPr vert="horz" lIns="91440" tIns="45720" rIns="91440" bIns="45720" rtlCol="0" anchor="b">
            <a:no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GB" sz="16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17.3.1 </a:t>
            </a:r>
            <a:r>
              <a:rPr lang="en-GB" sz="16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Regulatory </a:t>
            </a:r>
            <a:r>
              <a:rPr lang="en-GB" sz="16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processes in North America and </a:t>
            </a:r>
            <a:r>
              <a:rPr lang="en-GB" sz="16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Europe</a:t>
            </a:r>
            <a:endParaRPr lang="en-GB" sz="16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cxnSp>
        <p:nvCxnSpPr>
          <p:cNvPr id="11" name="Rechte verbindingslijn 10"/>
          <p:cNvCxnSpPr/>
          <p:nvPr/>
        </p:nvCxnSpPr>
        <p:spPr>
          <a:xfrm flipV="1">
            <a:off x="476250" y="1257300"/>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kstvak 9"/>
          <p:cNvSpPr txBox="1"/>
          <p:nvPr/>
        </p:nvSpPr>
        <p:spPr>
          <a:xfrm>
            <a:off x="0" y="6504798"/>
            <a:ext cx="12192000"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3" name="Rechthoek 2"/>
          <p:cNvSpPr/>
          <p:nvPr/>
        </p:nvSpPr>
        <p:spPr>
          <a:xfrm>
            <a:off x="592425" y="2367049"/>
            <a:ext cx="5190066" cy="1015663"/>
          </a:xfrm>
          <a:prstGeom prst="rect">
            <a:avLst/>
          </a:prstGeom>
        </p:spPr>
        <p:txBody>
          <a:bodyPr wrap="square">
            <a:spAutoFit/>
          </a:bodyPr>
          <a:lstStyle/>
          <a:p>
            <a:pPr marL="169863" indent="-342900">
              <a:buFont typeface="Arial" panose="020B0604020202020204" pitchFamily="34" charset="0"/>
              <a:buChar char="•"/>
            </a:pPr>
            <a:r>
              <a:rPr lang="en-US" sz="2000" dirty="0" smtClean="0">
                <a:latin typeface="+mj-lt"/>
              </a:rPr>
              <a:t>Standards </a:t>
            </a:r>
            <a:r>
              <a:rPr lang="en-US" sz="2000" dirty="0">
                <a:latin typeface="+mj-lt"/>
              </a:rPr>
              <a:t>and regulations</a:t>
            </a:r>
          </a:p>
          <a:p>
            <a:pPr marL="169863" indent="-342900">
              <a:buFont typeface="Arial" panose="020B0604020202020204" pitchFamily="34" charset="0"/>
              <a:buChar char="•"/>
            </a:pPr>
            <a:r>
              <a:rPr lang="en-GB" sz="2000" dirty="0" smtClean="0">
                <a:latin typeface="+mj-lt"/>
              </a:rPr>
              <a:t>Conformity </a:t>
            </a:r>
            <a:r>
              <a:rPr lang="en-GB" sz="2000" dirty="0">
                <a:latin typeface="+mj-lt"/>
              </a:rPr>
              <a:t>assessment </a:t>
            </a:r>
            <a:r>
              <a:rPr lang="en-GB" sz="2000" dirty="0" smtClean="0">
                <a:latin typeface="+mj-lt"/>
              </a:rPr>
              <a:t>agency</a:t>
            </a:r>
            <a:endParaRPr lang="en-GB" sz="2000" dirty="0">
              <a:latin typeface="+mj-lt"/>
            </a:endParaRPr>
          </a:p>
          <a:p>
            <a:pPr marL="169863" indent="-342900">
              <a:buFont typeface="Arial" panose="020B0604020202020204" pitchFamily="34" charset="0"/>
              <a:buChar char="•"/>
            </a:pPr>
            <a:r>
              <a:rPr lang="en-GB" sz="2000" dirty="0" smtClean="0">
                <a:latin typeface="+mj-lt"/>
              </a:rPr>
              <a:t>Requirements </a:t>
            </a:r>
            <a:r>
              <a:rPr lang="en-GB" sz="2000" dirty="0">
                <a:latin typeface="+mj-lt"/>
              </a:rPr>
              <a:t>at each stage of the life cycle</a:t>
            </a:r>
            <a:endParaRPr lang="en-US" sz="2000" dirty="0">
              <a:latin typeface="+mj-lt"/>
            </a:endParaRPr>
          </a:p>
        </p:txBody>
      </p:sp>
      <p:pic>
        <p:nvPicPr>
          <p:cNvPr id="6" name="Afbeelding 5"/>
          <p:cNvPicPr>
            <a:picLocks noChangeAspect="1"/>
          </p:cNvPicPr>
          <p:nvPr/>
        </p:nvPicPr>
        <p:blipFill>
          <a:blip r:embed="rId2"/>
          <a:stretch>
            <a:fillRect/>
          </a:stretch>
        </p:blipFill>
        <p:spPr>
          <a:xfrm>
            <a:off x="5782491" y="1589875"/>
            <a:ext cx="3048000" cy="1895475"/>
          </a:xfrm>
          <a:prstGeom prst="rect">
            <a:avLst/>
          </a:prstGeom>
        </p:spPr>
      </p:pic>
      <p:pic>
        <p:nvPicPr>
          <p:cNvPr id="7" name="Afbeelding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597637" y="11463906"/>
            <a:ext cx="3326488" cy="3319835"/>
          </a:xfrm>
          <a:prstGeom prst="rect">
            <a:avLst/>
          </a:prstGeom>
        </p:spPr>
      </p:pic>
      <p:pic>
        <p:nvPicPr>
          <p:cNvPr id="1026" name="Picture 2" descr="https://upload.wikimedia.org/wikipedia/commons/thumb/d/de/Europe_orthographic_Caucasus_Urals_boundary.svg/2000px-Europe_orthographic_Caucasus_Urals_boundary.svg.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621486" y="2270976"/>
            <a:ext cx="2667544" cy="2662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10793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2" name="Titel 1"/>
          <p:cNvSpPr>
            <a:spLocks noGrp="1"/>
          </p:cNvSpPr>
          <p:nvPr>
            <p:ph type="title" idx="4294967295"/>
          </p:nvPr>
        </p:nvSpPr>
        <p:spPr>
          <a:xfrm>
            <a:off x="476249" y="440796"/>
            <a:ext cx="10601053"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EU Product Classification </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8288867" y="6443133"/>
            <a:ext cx="3891279"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Regulatory in US and Europe</a:t>
            </a:r>
            <a:endParaRPr lang="en-GB" sz="2000" dirty="0"/>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kstvak 12"/>
          <p:cNvSpPr txBox="1"/>
          <p:nvPr/>
        </p:nvSpPr>
        <p:spPr>
          <a:xfrm>
            <a:off x="467704" y="1449525"/>
            <a:ext cx="11930638" cy="2031325"/>
          </a:xfrm>
          <a:prstGeom prst="rect">
            <a:avLst/>
          </a:prstGeom>
          <a:noFill/>
        </p:spPr>
        <p:txBody>
          <a:bodyPr wrap="none" rtlCol="0">
            <a:spAutoFit/>
          </a:bodyPr>
          <a:lstStyle/>
          <a:p>
            <a:r>
              <a:rPr lang="en-GB" dirty="0" smtClean="0">
                <a:latin typeface="+mj-lt"/>
              </a:rPr>
              <a:t>EU Product classification based on: </a:t>
            </a:r>
          </a:p>
          <a:p>
            <a:pPr marL="742950" lvl="1" indent="-285750">
              <a:buFont typeface="Arial" panose="020B0604020202020204" pitchFamily="34" charset="0"/>
              <a:buChar char="•"/>
            </a:pPr>
            <a:r>
              <a:rPr lang="en-GB" dirty="0" smtClean="0">
                <a:latin typeface="+mj-lt"/>
              </a:rPr>
              <a:t>does the device come in </a:t>
            </a:r>
            <a:r>
              <a:rPr lang="en-GB" b="1" dirty="0" smtClean="0">
                <a:solidFill>
                  <a:srgbClr val="7030A0"/>
                </a:solidFill>
                <a:latin typeface="+mj-lt"/>
              </a:rPr>
              <a:t>contact with the human body</a:t>
            </a:r>
          </a:p>
          <a:p>
            <a:pPr marL="742950" lvl="1" indent="-285750">
              <a:buFont typeface="Arial" panose="020B0604020202020204" pitchFamily="34" charset="0"/>
              <a:buChar char="•"/>
            </a:pPr>
            <a:r>
              <a:rPr lang="en-GB" dirty="0" smtClean="0">
                <a:latin typeface="+mj-lt"/>
              </a:rPr>
              <a:t>the </a:t>
            </a:r>
            <a:r>
              <a:rPr lang="en-GB" b="1" dirty="0" smtClean="0">
                <a:solidFill>
                  <a:srgbClr val="7030A0"/>
                </a:solidFill>
                <a:latin typeface="+mj-lt"/>
              </a:rPr>
              <a:t>degree of invasiveness </a:t>
            </a:r>
            <a:r>
              <a:rPr lang="en-GB" dirty="0" smtClean="0">
                <a:latin typeface="+mj-lt"/>
              </a:rPr>
              <a:t>(penetration of the body either through a body orifice or via the surface of the body;</a:t>
            </a:r>
          </a:p>
          <a:p>
            <a:pPr marL="719138" lvl="1">
              <a:tabLst>
                <a:tab pos="719138" algn="l"/>
              </a:tabLst>
            </a:pPr>
            <a:r>
              <a:rPr lang="en-GB" dirty="0" smtClean="0">
                <a:latin typeface="+mj-lt"/>
              </a:rPr>
              <a:t>if the device is non-invasive then </a:t>
            </a:r>
            <a:r>
              <a:rPr lang="en-GB" b="1" dirty="0" smtClean="0">
                <a:solidFill>
                  <a:srgbClr val="7030A0"/>
                </a:solidFill>
                <a:latin typeface="+mj-lt"/>
              </a:rPr>
              <a:t>contact with blood </a:t>
            </a:r>
            <a:r>
              <a:rPr lang="en-GB" dirty="0" smtClean="0">
                <a:latin typeface="+mj-lt"/>
              </a:rPr>
              <a:t>is an important criterion.</a:t>
            </a:r>
          </a:p>
          <a:p>
            <a:pPr marL="742950" lvl="1" indent="-285750">
              <a:buFont typeface="Arial" panose="020B0604020202020204" pitchFamily="34" charset="0"/>
              <a:buChar char="•"/>
            </a:pPr>
            <a:r>
              <a:rPr lang="en-GB" b="1" dirty="0" smtClean="0">
                <a:solidFill>
                  <a:srgbClr val="7030A0"/>
                </a:solidFill>
                <a:latin typeface="+mj-lt"/>
              </a:rPr>
              <a:t>duration of use</a:t>
            </a:r>
            <a:r>
              <a:rPr lang="en-GB" dirty="0" smtClean="0">
                <a:latin typeface="+mj-lt"/>
              </a:rPr>
              <a:t>: transient use (less than 1 hour), short term use (from 1 hour to 30 days) and long term use (&gt; 30 days) </a:t>
            </a:r>
          </a:p>
          <a:p>
            <a:pPr marL="742950" lvl="1" indent="-285750">
              <a:buFont typeface="Arial" panose="020B0604020202020204" pitchFamily="34" charset="0"/>
              <a:buChar char="•"/>
            </a:pPr>
            <a:r>
              <a:rPr lang="en-GB" b="1" dirty="0" smtClean="0">
                <a:solidFill>
                  <a:srgbClr val="7030A0"/>
                </a:solidFill>
                <a:latin typeface="+mj-lt"/>
              </a:rPr>
              <a:t>anatomy affected</a:t>
            </a:r>
            <a:r>
              <a:rPr lang="en-GB" dirty="0" smtClean="0">
                <a:latin typeface="+mj-lt"/>
              </a:rPr>
              <a:t>: in contact with vital organs</a:t>
            </a:r>
          </a:p>
          <a:p>
            <a:pPr marL="742950" lvl="1" indent="-285750">
              <a:buFont typeface="Arial" panose="020B0604020202020204" pitchFamily="34" charset="0"/>
              <a:buChar char="•"/>
            </a:pPr>
            <a:r>
              <a:rPr lang="en-GB" b="1" dirty="0" smtClean="0">
                <a:solidFill>
                  <a:srgbClr val="7030A0"/>
                </a:solidFill>
                <a:latin typeface="+mj-lt"/>
              </a:rPr>
              <a:t>activated by an energy source</a:t>
            </a:r>
            <a:r>
              <a:rPr lang="en-GB" dirty="0" smtClean="0">
                <a:latin typeface="+mj-lt"/>
              </a:rPr>
              <a:t>. </a:t>
            </a:r>
          </a:p>
        </p:txBody>
      </p:sp>
      <p:sp>
        <p:nvSpPr>
          <p:cNvPr id="7" name="Tekstvak 6"/>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8" name="Tekstvak 7"/>
          <p:cNvSpPr txBox="1"/>
          <p:nvPr/>
        </p:nvSpPr>
        <p:spPr>
          <a:xfrm>
            <a:off x="2331836" y="4783967"/>
            <a:ext cx="8202374" cy="1200329"/>
          </a:xfrm>
          <a:prstGeom prst="rect">
            <a:avLst/>
          </a:prstGeom>
          <a:noFill/>
        </p:spPr>
        <p:txBody>
          <a:bodyPr wrap="none" rtlCol="0">
            <a:spAutoFit/>
          </a:bodyPr>
          <a:lstStyle/>
          <a:p>
            <a:r>
              <a:rPr lang="en-GB" dirty="0" smtClean="0">
                <a:latin typeface="+mj-lt"/>
              </a:rPr>
              <a:t>Class I: 		Lowest level/responsibility for compliance under the manufacturer</a:t>
            </a:r>
          </a:p>
          <a:p>
            <a:r>
              <a:rPr lang="en-GB" dirty="0" smtClean="0">
                <a:latin typeface="+mj-lt"/>
              </a:rPr>
              <a:t>Class II a: 		Mainly </a:t>
            </a:r>
            <a:r>
              <a:rPr lang="en-GB" b="1" dirty="0" smtClean="0">
                <a:solidFill>
                  <a:srgbClr val="7030A0"/>
                </a:solidFill>
                <a:latin typeface="+mj-lt"/>
              </a:rPr>
              <a:t>control of production (manufacturing) </a:t>
            </a:r>
          </a:p>
          <a:p>
            <a:r>
              <a:rPr lang="en-GB" dirty="0" smtClean="0">
                <a:latin typeface="+mj-lt"/>
              </a:rPr>
              <a:t>Class II b:		Both </a:t>
            </a:r>
            <a:r>
              <a:rPr lang="en-GB" b="1" dirty="0" smtClean="0">
                <a:solidFill>
                  <a:srgbClr val="7030A0"/>
                </a:solidFill>
                <a:latin typeface="+mj-lt"/>
              </a:rPr>
              <a:t>design and production control</a:t>
            </a:r>
          </a:p>
          <a:p>
            <a:r>
              <a:rPr lang="en-GB" dirty="0" smtClean="0">
                <a:latin typeface="+mj-lt"/>
              </a:rPr>
              <a:t>Class III: 		Highest level: </a:t>
            </a:r>
            <a:r>
              <a:rPr lang="en-GB" b="1" dirty="0" smtClean="0">
                <a:solidFill>
                  <a:srgbClr val="7030A0"/>
                </a:solidFill>
                <a:latin typeface="+mj-lt"/>
              </a:rPr>
              <a:t>pre-market approval</a:t>
            </a:r>
          </a:p>
        </p:txBody>
      </p:sp>
      <p:sp>
        <p:nvSpPr>
          <p:cNvPr id="9" name="Tekstvak 8"/>
          <p:cNvSpPr txBox="1"/>
          <p:nvPr/>
        </p:nvSpPr>
        <p:spPr>
          <a:xfrm>
            <a:off x="412130" y="4058708"/>
            <a:ext cx="11768016" cy="369332"/>
          </a:xfrm>
          <a:prstGeom prst="rect">
            <a:avLst/>
          </a:prstGeom>
          <a:noFill/>
        </p:spPr>
        <p:txBody>
          <a:bodyPr wrap="square" rtlCol="0">
            <a:spAutoFit/>
          </a:bodyPr>
          <a:lstStyle/>
          <a:p>
            <a:r>
              <a:rPr lang="en-GB" dirty="0" smtClean="0">
                <a:latin typeface="+mj-lt"/>
              </a:rPr>
              <a:t>The responsibility for classification rests with the manufacturers and must be based on </a:t>
            </a:r>
            <a:r>
              <a:rPr lang="en-GB" b="1" dirty="0" smtClean="0">
                <a:solidFill>
                  <a:srgbClr val="7030A0"/>
                </a:solidFill>
                <a:latin typeface="+mj-lt"/>
              </a:rPr>
              <a:t>the published decision tree </a:t>
            </a:r>
            <a:r>
              <a:rPr lang="en-GB" dirty="0" smtClean="0">
                <a:solidFill>
                  <a:srgbClr val="000000"/>
                </a:solidFill>
                <a:latin typeface="Calibri Light" panose="020F0302020204030204"/>
              </a:rPr>
              <a:t>(next page).  </a:t>
            </a:r>
            <a:endParaRPr lang="en-GB" dirty="0">
              <a:solidFill>
                <a:srgbClr val="000000"/>
              </a:solidFill>
              <a:latin typeface="Calibri Light" panose="020F0302020204030204"/>
            </a:endParaRPr>
          </a:p>
        </p:txBody>
      </p:sp>
      <p:sp>
        <p:nvSpPr>
          <p:cNvPr id="10" name="Rechthoek 9"/>
          <p:cNvSpPr/>
          <p:nvPr/>
        </p:nvSpPr>
        <p:spPr>
          <a:xfrm>
            <a:off x="0" y="-3113"/>
            <a:ext cx="2081019" cy="461665"/>
          </a:xfrm>
          <a:prstGeom prst="rect">
            <a:avLst/>
          </a:prstGeom>
        </p:spPr>
        <p:txBody>
          <a:bodyPr wrap="none">
            <a:spAutoFit/>
          </a:bodyPr>
          <a:lstStyle/>
          <a:p>
            <a:r>
              <a:rPr lang="en-GB" sz="2400" b="1" kern="0" spc="-5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Product </a:t>
            </a:r>
            <a:r>
              <a:rPr lang="en-GB" sz="2400" b="1" kern="0" spc="-5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Control </a:t>
            </a:r>
            <a:endParaRPr lang="en-US" sz="1100" dirty="0"/>
          </a:p>
        </p:txBody>
      </p:sp>
      <p:sp>
        <p:nvSpPr>
          <p:cNvPr id="4" name="Rechthoek 3"/>
          <p:cNvSpPr/>
          <p:nvPr/>
        </p:nvSpPr>
        <p:spPr>
          <a:xfrm>
            <a:off x="412130" y="3529497"/>
            <a:ext cx="10323603" cy="369332"/>
          </a:xfrm>
          <a:prstGeom prst="rect">
            <a:avLst/>
          </a:prstGeom>
        </p:spPr>
        <p:txBody>
          <a:bodyPr wrap="square">
            <a:spAutoFit/>
          </a:bodyPr>
          <a:lstStyle/>
          <a:p>
            <a:pPr lvl="0"/>
            <a:r>
              <a:rPr lang="en-GB" dirty="0" smtClean="0">
                <a:solidFill>
                  <a:srgbClr val="000000"/>
                </a:solidFill>
                <a:latin typeface="Calibri Light" panose="020F0302020204030204"/>
              </a:rPr>
              <a:t>These criteria </a:t>
            </a:r>
            <a:r>
              <a:rPr lang="en-GB" dirty="0">
                <a:solidFill>
                  <a:srgbClr val="000000"/>
                </a:solidFill>
                <a:latin typeface="Calibri Light" panose="020F0302020204030204"/>
              </a:rPr>
              <a:t>are applied </a:t>
            </a:r>
            <a:r>
              <a:rPr lang="en-GB" dirty="0" smtClean="0">
                <a:solidFill>
                  <a:srgbClr val="000000"/>
                </a:solidFill>
                <a:latin typeface="Calibri Light" panose="020F0302020204030204"/>
              </a:rPr>
              <a:t>to the </a:t>
            </a:r>
            <a:r>
              <a:rPr lang="en-GB" b="1" dirty="0">
                <a:solidFill>
                  <a:srgbClr val="7030A0"/>
                </a:solidFill>
                <a:latin typeface="Calibri Light" panose="020F0302020204030204"/>
              </a:rPr>
              <a:t>intended use</a:t>
            </a:r>
            <a:r>
              <a:rPr lang="en-GB" dirty="0">
                <a:solidFill>
                  <a:srgbClr val="000000"/>
                </a:solidFill>
                <a:latin typeface="Calibri Light" panose="020F0302020204030204"/>
              </a:rPr>
              <a:t>, not </a:t>
            </a:r>
            <a:r>
              <a:rPr lang="en-GB" dirty="0" smtClean="0">
                <a:solidFill>
                  <a:srgbClr val="000000"/>
                </a:solidFill>
                <a:latin typeface="Calibri Light" panose="020F0302020204030204"/>
              </a:rPr>
              <a:t>to the </a:t>
            </a:r>
            <a:r>
              <a:rPr lang="en-GB" dirty="0">
                <a:solidFill>
                  <a:srgbClr val="000000"/>
                </a:solidFill>
                <a:latin typeface="Calibri Light" panose="020F0302020204030204"/>
              </a:rPr>
              <a:t>technical characteristics. </a:t>
            </a:r>
          </a:p>
        </p:txBody>
      </p:sp>
    </p:spTree>
    <p:extLst>
      <p:ext uri="{BB962C8B-B14F-4D97-AF65-F5344CB8AC3E}">
        <p14:creationId xmlns:p14="http://schemas.microsoft.com/office/powerpoint/2010/main" val="31550847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92000"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6" name="Titel 1"/>
          <p:cNvSpPr txBox="1">
            <a:spLocks/>
          </p:cNvSpPr>
          <p:nvPr/>
        </p:nvSpPr>
        <p:spPr>
          <a:xfrm>
            <a:off x="8288867" y="6443133"/>
            <a:ext cx="3891279"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Government </a:t>
            </a:r>
            <a:r>
              <a:rPr lang="en-GB" sz="2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R</a:t>
            </a:r>
            <a:r>
              <a:rPr lang="en-GB" sz="2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egulatory Agencies</a:t>
            </a:r>
            <a:endParaRPr lang="en-GB" sz="2000" dirty="0"/>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8" name="Tekstvak 7"/>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9" name="Titel 1"/>
          <p:cNvSpPr txBox="1">
            <a:spLocks/>
          </p:cNvSpPr>
          <p:nvPr/>
        </p:nvSpPr>
        <p:spPr>
          <a:xfrm>
            <a:off x="525991" y="473098"/>
            <a:ext cx="11140018" cy="673629"/>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EU Rule Based device classification </a:t>
            </a:r>
            <a:r>
              <a:rPr lang="en-GB" sz="24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a:t>
            </a:r>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example </a:t>
            </a:r>
            <a:r>
              <a:rPr lang="en-GB" sz="24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repeat </a:t>
            </a:r>
            <a:r>
              <a:rPr lang="en-GB" sz="24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from 17.1)</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pic>
        <p:nvPicPr>
          <p:cNvPr id="2" name="Afbeelding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524394" y="1381218"/>
            <a:ext cx="9311785" cy="4827424"/>
          </a:xfrm>
          <a:prstGeom prst="rect">
            <a:avLst/>
          </a:prstGeom>
        </p:spPr>
      </p:pic>
    </p:spTree>
    <p:extLst>
      <p:ext uri="{BB962C8B-B14F-4D97-AF65-F5344CB8AC3E}">
        <p14:creationId xmlns:p14="http://schemas.microsoft.com/office/powerpoint/2010/main" val="1020461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476249" y="440796"/>
            <a:ext cx="11173883" cy="673629"/>
          </a:xfrm>
        </p:spPr>
        <p:txBody>
          <a:bodyPr>
            <a:normAutofit/>
          </a:bodyPr>
          <a:lstStyle/>
          <a:p>
            <a:r>
              <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Examples of risk </a:t>
            </a:r>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classification </a:t>
            </a:r>
            <a:r>
              <a:rPr lang="en-GB" sz="24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(repeat from 17.1)</a:t>
            </a:r>
            <a:endParaRPr lang="en-GB" sz="24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8288867" y="6443133"/>
            <a:ext cx="3891279" cy="350092"/>
          </a:xfrm>
          <a:prstGeom prst="rect">
            <a:avLst/>
          </a:prstGeom>
        </p:spPr>
        <p:txBody>
          <a:bodyPr vert="horz" lIns="91440" tIns="45720" rIns="91440" bIns="45720" rtlCol="0" anchor="b">
            <a:normAutofit fontScale="925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Concepts of Safety and Risk Management</a:t>
            </a:r>
            <a:endParaRPr lang="en-GB" sz="2000" dirty="0"/>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kstvak 13"/>
          <p:cNvSpPr txBox="1"/>
          <p:nvPr/>
        </p:nvSpPr>
        <p:spPr>
          <a:xfrm>
            <a:off x="0" y="6504798"/>
            <a:ext cx="10210800"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7" name="Tekstvak 6"/>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4" name="Rechthoek 3"/>
          <p:cNvSpPr/>
          <p:nvPr/>
        </p:nvSpPr>
        <p:spPr>
          <a:xfrm>
            <a:off x="9809564" y="5858303"/>
            <a:ext cx="1840568" cy="369332"/>
          </a:xfrm>
          <a:prstGeom prst="rect">
            <a:avLst/>
          </a:prstGeom>
        </p:spPr>
        <p:txBody>
          <a:bodyPr wrap="none">
            <a:spAutoFit/>
          </a:bodyPr>
          <a:lstStyle/>
          <a:p>
            <a:r>
              <a:rPr lang="en-US" dirty="0"/>
              <a:t>(GHTF guidelines)</a:t>
            </a:r>
          </a:p>
        </p:txBody>
      </p:sp>
      <p:pic>
        <p:nvPicPr>
          <p:cNvPr id="5" name="Afbeelding 4"/>
          <p:cNvPicPr>
            <a:picLocks noChangeAspect="1"/>
          </p:cNvPicPr>
          <p:nvPr/>
        </p:nvPicPr>
        <p:blipFill>
          <a:blip r:embed="rId2"/>
          <a:stretch>
            <a:fillRect/>
          </a:stretch>
        </p:blipFill>
        <p:spPr>
          <a:xfrm>
            <a:off x="405511" y="1914304"/>
            <a:ext cx="11315358" cy="3314530"/>
          </a:xfrm>
          <a:prstGeom prst="rect">
            <a:avLst/>
          </a:prstGeom>
        </p:spPr>
      </p:pic>
    </p:spTree>
    <p:extLst>
      <p:ext uri="{BB962C8B-B14F-4D97-AF65-F5344CB8AC3E}">
        <p14:creationId xmlns:p14="http://schemas.microsoft.com/office/powerpoint/2010/main" val="33187673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92000"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6" name="Titel 1"/>
          <p:cNvSpPr txBox="1">
            <a:spLocks/>
          </p:cNvSpPr>
          <p:nvPr/>
        </p:nvSpPr>
        <p:spPr>
          <a:xfrm>
            <a:off x="8288867" y="6443133"/>
            <a:ext cx="3891279"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Government </a:t>
            </a:r>
            <a:r>
              <a:rPr lang="en-GB" sz="2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R</a:t>
            </a:r>
            <a:r>
              <a:rPr lang="en-GB" sz="2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egulatory Agencies</a:t>
            </a:r>
            <a:endParaRPr lang="en-GB" sz="2000" dirty="0"/>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8" name="Tekstvak 7"/>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9" name="Titel 1"/>
          <p:cNvSpPr txBox="1">
            <a:spLocks/>
          </p:cNvSpPr>
          <p:nvPr/>
        </p:nvSpPr>
        <p:spPr>
          <a:xfrm>
            <a:off x="467704" y="473098"/>
            <a:ext cx="11140018" cy="673629"/>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EU Labelling</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10" name="Rechthoek 9"/>
          <p:cNvSpPr/>
          <p:nvPr/>
        </p:nvSpPr>
        <p:spPr>
          <a:xfrm>
            <a:off x="0" y="-3113"/>
            <a:ext cx="3502882" cy="461665"/>
          </a:xfrm>
          <a:prstGeom prst="rect">
            <a:avLst/>
          </a:prstGeom>
        </p:spPr>
        <p:txBody>
          <a:bodyPr wrap="none">
            <a:spAutoFit/>
          </a:bodyPr>
          <a:lstStyle/>
          <a:p>
            <a:r>
              <a:rPr lang="en-GB" sz="2400" b="1" kern="0" spc="-5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Marketing and Sales Control </a:t>
            </a:r>
            <a:endParaRPr lang="en-US" sz="1100" dirty="0"/>
          </a:p>
        </p:txBody>
      </p:sp>
      <p:sp>
        <p:nvSpPr>
          <p:cNvPr id="3" name="Rechthoek 2"/>
          <p:cNvSpPr/>
          <p:nvPr/>
        </p:nvSpPr>
        <p:spPr>
          <a:xfrm>
            <a:off x="412130" y="1485401"/>
            <a:ext cx="10044203" cy="1477328"/>
          </a:xfrm>
          <a:prstGeom prst="rect">
            <a:avLst/>
          </a:prstGeom>
        </p:spPr>
        <p:txBody>
          <a:bodyPr wrap="square">
            <a:spAutoFit/>
          </a:bodyPr>
          <a:lstStyle/>
          <a:p>
            <a:pPr>
              <a:spcBef>
                <a:spcPts val="600"/>
              </a:spcBef>
            </a:pPr>
            <a:r>
              <a:rPr lang="en-GB" sz="2000" dirty="0">
                <a:latin typeface="+mj-lt"/>
              </a:rPr>
              <a:t>The primary purpose of </a:t>
            </a:r>
            <a:r>
              <a:rPr lang="en-GB" sz="2000" b="1" dirty="0">
                <a:solidFill>
                  <a:srgbClr val="7030A0"/>
                </a:solidFill>
                <a:latin typeface="+mj-lt"/>
              </a:rPr>
              <a:t>labelling</a:t>
            </a:r>
            <a:r>
              <a:rPr lang="en-GB" sz="2000" dirty="0">
                <a:latin typeface="+mj-lt"/>
              </a:rPr>
              <a:t> is </a:t>
            </a:r>
            <a:endParaRPr lang="en-GB" sz="2000" dirty="0" smtClean="0">
              <a:latin typeface="+mj-lt"/>
            </a:endParaRPr>
          </a:p>
          <a:p>
            <a:pPr marL="742950" lvl="1" indent="-285750">
              <a:spcBef>
                <a:spcPts val="600"/>
              </a:spcBef>
              <a:buFont typeface="Arial" panose="020B0604020202020204" pitchFamily="34" charset="0"/>
              <a:buChar char="•"/>
            </a:pPr>
            <a:r>
              <a:rPr lang="en-GB" sz="2000" dirty="0" smtClean="0">
                <a:latin typeface="+mj-lt"/>
              </a:rPr>
              <a:t>to </a:t>
            </a:r>
            <a:r>
              <a:rPr lang="en-GB" sz="2000" dirty="0">
                <a:latin typeface="+mj-lt"/>
              </a:rPr>
              <a:t>identify the medical device and its </a:t>
            </a:r>
            <a:r>
              <a:rPr lang="en-GB" sz="2000" dirty="0" smtClean="0">
                <a:latin typeface="+mj-lt"/>
              </a:rPr>
              <a:t>manufacturer</a:t>
            </a:r>
          </a:p>
          <a:p>
            <a:pPr marL="742950" lvl="1" indent="-285750">
              <a:spcBef>
                <a:spcPts val="600"/>
              </a:spcBef>
              <a:buFont typeface="Arial" panose="020B0604020202020204" pitchFamily="34" charset="0"/>
              <a:buChar char="•"/>
            </a:pPr>
            <a:r>
              <a:rPr lang="en-GB" sz="2000" dirty="0" smtClean="0">
                <a:latin typeface="+mj-lt"/>
              </a:rPr>
              <a:t>to communicate </a:t>
            </a:r>
            <a:r>
              <a:rPr lang="en-GB" sz="2000" dirty="0">
                <a:latin typeface="+mj-lt"/>
              </a:rPr>
              <a:t>safety and performance related information to the user, professional or lay, or other person, as appropriate. </a:t>
            </a:r>
            <a:endParaRPr lang="en-GB" sz="2000" dirty="0" smtClean="0">
              <a:latin typeface="+mj-lt"/>
            </a:endParaRPr>
          </a:p>
        </p:txBody>
      </p:sp>
      <p:sp>
        <p:nvSpPr>
          <p:cNvPr id="5" name="Rechthoek 4"/>
          <p:cNvSpPr/>
          <p:nvPr/>
        </p:nvSpPr>
        <p:spPr>
          <a:xfrm>
            <a:off x="412130" y="3316401"/>
            <a:ext cx="7549841" cy="2400657"/>
          </a:xfrm>
          <a:prstGeom prst="rect">
            <a:avLst/>
          </a:prstGeom>
        </p:spPr>
        <p:txBody>
          <a:bodyPr wrap="square">
            <a:spAutoFit/>
          </a:bodyPr>
          <a:lstStyle/>
          <a:p>
            <a:pPr lvl="0">
              <a:spcBef>
                <a:spcPts val="600"/>
              </a:spcBef>
            </a:pPr>
            <a:r>
              <a:rPr lang="en-GB" sz="2000" dirty="0">
                <a:solidFill>
                  <a:srgbClr val="000000"/>
                </a:solidFill>
                <a:latin typeface="Calibri Light" panose="020F0302020204030204"/>
              </a:rPr>
              <a:t>Such information may appear on the device itself, on packaging or as instructions for use. </a:t>
            </a:r>
            <a:endParaRPr lang="en-GB" sz="2000" dirty="0" smtClean="0">
              <a:solidFill>
                <a:srgbClr val="000000"/>
              </a:solidFill>
              <a:latin typeface="Calibri Light" panose="020F0302020204030204"/>
            </a:endParaRPr>
          </a:p>
          <a:p>
            <a:pPr lvl="0">
              <a:spcBef>
                <a:spcPts val="600"/>
              </a:spcBef>
            </a:pPr>
            <a:r>
              <a:rPr lang="en-GB" sz="2000" dirty="0" smtClean="0">
                <a:solidFill>
                  <a:srgbClr val="000000"/>
                </a:solidFill>
                <a:latin typeface="Calibri Light" panose="020F0302020204030204"/>
              </a:rPr>
              <a:t>Certified </a:t>
            </a:r>
            <a:r>
              <a:rPr lang="en-GB" sz="2000" dirty="0">
                <a:solidFill>
                  <a:srgbClr val="000000"/>
                </a:solidFill>
                <a:latin typeface="Calibri Light" panose="020F0302020204030204"/>
              </a:rPr>
              <a:t>medical devices should have the CE mark on the packaging, insert leaflets, etc.. </a:t>
            </a:r>
            <a:endParaRPr lang="en-GB" sz="2000" dirty="0" smtClean="0">
              <a:solidFill>
                <a:srgbClr val="000000"/>
              </a:solidFill>
              <a:latin typeface="Calibri Light" panose="020F0302020204030204"/>
            </a:endParaRPr>
          </a:p>
          <a:p>
            <a:pPr lvl="0">
              <a:spcBef>
                <a:spcPts val="600"/>
              </a:spcBef>
            </a:pPr>
            <a:r>
              <a:rPr lang="en-GB" sz="2000" dirty="0" smtClean="0">
                <a:solidFill>
                  <a:srgbClr val="000000"/>
                </a:solidFill>
                <a:latin typeface="Calibri Light" panose="020F0302020204030204"/>
              </a:rPr>
              <a:t>This packaging </a:t>
            </a:r>
            <a:r>
              <a:rPr lang="en-GB" sz="2000" dirty="0">
                <a:solidFill>
                  <a:srgbClr val="000000"/>
                </a:solidFill>
                <a:latin typeface="Calibri Light" panose="020F0302020204030204"/>
              </a:rPr>
              <a:t>should also show </a:t>
            </a:r>
            <a:r>
              <a:rPr lang="en-GB" sz="2000" b="1" dirty="0">
                <a:solidFill>
                  <a:srgbClr val="7030A0"/>
                </a:solidFill>
                <a:latin typeface="Calibri Light" panose="020F0302020204030204"/>
              </a:rPr>
              <a:t>harmonised pictograms </a:t>
            </a:r>
            <a:r>
              <a:rPr lang="en-GB" sz="2000" dirty="0">
                <a:solidFill>
                  <a:srgbClr val="000000"/>
                </a:solidFill>
                <a:latin typeface="Calibri Light" panose="020F0302020204030204"/>
              </a:rPr>
              <a:t>and </a:t>
            </a:r>
            <a:r>
              <a:rPr lang="en-GB" sz="2000" b="1" dirty="0" smtClean="0">
                <a:solidFill>
                  <a:srgbClr val="7030A0"/>
                </a:solidFill>
                <a:latin typeface="Calibri Light" panose="020F0302020204030204"/>
              </a:rPr>
              <a:t>standardised </a:t>
            </a:r>
            <a:r>
              <a:rPr lang="en-GB" sz="2000" b="1" dirty="0">
                <a:solidFill>
                  <a:srgbClr val="7030A0"/>
                </a:solidFill>
                <a:latin typeface="Calibri Light" panose="020F0302020204030204"/>
              </a:rPr>
              <a:t>logos </a:t>
            </a:r>
            <a:r>
              <a:rPr lang="en-GB" sz="2000" dirty="0">
                <a:solidFill>
                  <a:srgbClr val="000000"/>
                </a:solidFill>
                <a:latin typeface="Calibri Light" panose="020F0302020204030204"/>
              </a:rPr>
              <a:t>to indicate essential features such as instructions for use, expiry date, manufacturer, sterile, don't reuse, etc.</a:t>
            </a:r>
          </a:p>
        </p:txBody>
      </p:sp>
      <p:pic>
        <p:nvPicPr>
          <p:cNvPr id="4" name="Afbeelding 3"/>
          <p:cNvPicPr>
            <a:picLocks noChangeAspect="1"/>
          </p:cNvPicPr>
          <p:nvPr/>
        </p:nvPicPr>
        <p:blipFill>
          <a:blip r:embed="rId2"/>
          <a:stretch>
            <a:fillRect/>
          </a:stretch>
        </p:blipFill>
        <p:spPr>
          <a:xfrm>
            <a:off x="8093588" y="3494343"/>
            <a:ext cx="3834508" cy="2222715"/>
          </a:xfrm>
          <a:prstGeom prst="rect">
            <a:avLst/>
          </a:prstGeom>
        </p:spPr>
      </p:pic>
    </p:spTree>
    <p:extLst>
      <p:ext uri="{BB962C8B-B14F-4D97-AF65-F5344CB8AC3E}">
        <p14:creationId xmlns:p14="http://schemas.microsoft.com/office/powerpoint/2010/main" val="31934015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92000"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6" name="Titel 1"/>
          <p:cNvSpPr txBox="1">
            <a:spLocks/>
          </p:cNvSpPr>
          <p:nvPr/>
        </p:nvSpPr>
        <p:spPr>
          <a:xfrm>
            <a:off x="8288867" y="6443133"/>
            <a:ext cx="3891279"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Government </a:t>
            </a:r>
            <a:r>
              <a:rPr lang="en-GB" sz="2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R</a:t>
            </a:r>
            <a:r>
              <a:rPr lang="en-GB" sz="2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egulatory Agencies</a:t>
            </a:r>
            <a:endParaRPr lang="en-GB" sz="2000" dirty="0"/>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8" name="Tekstvak 7"/>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9" name="Titel 1"/>
          <p:cNvSpPr txBox="1">
            <a:spLocks/>
          </p:cNvSpPr>
          <p:nvPr/>
        </p:nvSpPr>
        <p:spPr>
          <a:xfrm>
            <a:off x="467704" y="473098"/>
            <a:ext cx="11140018" cy="673629"/>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EU Labelling: selection of regulations</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10" name="Rechthoek 9"/>
          <p:cNvSpPr/>
          <p:nvPr/>
        </p:nvSpPr>
        <p:spPr>
          <a:xfrm>
            <a:off x="0" y="-3113"/>
            <a:ext cx="3502882" cy="461665"/>
          </a:xfrm>
          <a:prstGeom prst="rect">
            <a:avLst/>
          </a:prstGeom>
        </p:spPr>
        <p:txBody>
          <a:bodyPr wrap="none">
            <a:spAutoFit/>
          </a:bodyPr>
          <a:lstStyle/>
          <a:p>
            <a:r>
              <a:rPr lang="en-GB" sz="2400" b="1" kern="0" spc="-5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Marketing and Sales Control </a:t>
            </a:r>
            <a:endParaRPr lang="en-US" sz="1100" dirty="0"/>
          </a:p>
        </p:txBody>
      </p:sp>
      <p:sp>
        <p:nvSpPr>
          <p:cNvPr id="4" name="Rechthoek 3"/>
          <p:cNvSpPr/>
          <p:nvPr/>
        </p:nvSpPr>
        <p:spPr>
          <a:xfrm>
            <a:off x="343919" y="1449071"/>
            <a:ext cx="10860696" cy="1015663"/>
          </a:xfrm>
          <a:prstGeom prst="rect">
            <a:avLst/>
          </a:prstGeom>
        </p:spPr>
        <p:txBody>
          <a:bodyPr wrap="square">
            <a:spAutoFit/>
          </a:bodyPr>
          <a:lstStyle/>
          <a:p>
            <a:r>
              <a:rPr lang="en-GB" sz="2000" dirty="0" smtClean="0">
                <a:latin typeface="+mj-lt"/>
              </a:rPr>
              <a:t>The </a:t>
            </a:r>
            <a:r>
              <a:rPr lang="en-GB" sz="2000" dirty="0">
                <a:latin typeface="+mj-lt"/>
              </a:rPr>
              <a:t>medium, format, content, legibility, and location of the label and instructions for use should be </a:t>
            </a:r>
            <a:r>
              <a:rPr lang="en-GB" sz="2000" b="1" dirty="0">
                <a:solidFill>
                  <a:srgbClr val="7030A0"/>
                </a:solidFill>
                <a:latin typeface="+mj-lt"/>
              </a:rPr>
              <a:t>appropriate</a:t>
            </a:r>
            <a:r>
              <a:rPr lang="en-GB" sz="2000" dirty="0">
                <a:latin typeface="+mj-lt"/>
              </a:rPr>
              <a:t> to the particular device, its intended purpose and the technical knowledge, experience, education or training of the intended user(s).  </a:t>
            </a:r>
            <a:endParaRPr lang="en-GB" sz="2000" dirty="0" smtClean="0">
              <a:latin typeface="+mj-lt"/>
            </a:endParaRPr>
          </a:p>
        </p:txBody>
      </p:sp>
      <p:sp>
        <p:nvSpPr>
          <p:cNvPr id="13" name="Rechthoek 12"/>
          <p:cNvSpPr/>
          <p:nvPr/>
        </p:nvSpPr>
        <p:spPr>
          <a:xfrm>
            <a:off x="412129" y="2655742"/>
            <a:ext cx="10349004" cy="707886"/>
          </a:xfrm>
          <a:prstGeom prst="rect">
            <a:avLst/>
          </a:prstGeom>
        </p:spPr>
        <p:txBody>
          <a:bodyPr wrap="square">
            <a:spAutoFit/>
          </a:bodyPr>
          <a:lstStyle/>
          <a:p>
            <a:pPr lvl="0"/>
            <a:r>
              <a:rPr lang="en-GB" sz="2000" dirty="0">
                <a:solidFill>
                  <a:srgbClr val="000000"/>
                </a:solidFill>
                <a:latin typeface="+mj-lt"/>
              </a:rPr>
              <a:t>Provided that safe and correct use of the device is ensured, a RA may authorise labelling to be in one or more language(s) other than its national language(s). </a:t>
            </a:r>
          </a:p>
        </p:txBody>
      </p:sp>
      <p:sp>
        <p:nvSpPr>
          <p:cNvPr id="15" name="Rechthoek 14"/>
          <p:cNvSpPr/>
          <p:nvPr/>
        </p:nvSpPr>
        <p:spPr>
          <a:xfrm>
            <a:off x="467704" y="3552925"/>
            <a:ext cx="11140018" cy="707886"/>
          </a:xfrm>
          <a:prstGeom prst="rect">
            <a:avLst/>
          </a:prstGeom>
        </p:spPr>
        <p:txBody>
          <a:bodyPr wrap="square">
            <a:spAutoFit/>
          </a:bodyPr>
          <a:lstStyle/>
          <a:p>
            <a:pPr lvl="0"/>
            <a:r>
              <a:rPr lang="en-GB" sz="2000" dirty="0" smtClean="0">
                <a:latin typeface="+mj-lt"/>
              </a:rPr>
              <a:t>Labels </a:t>
            </a:r>
            <a:r>
              <a:rPr lang="en-GB" sz="2000" dirty="0">
                <a:latin typeface="+mj-lt"/>
              </a:rPr>
              <a:t>should be provided in a human-readable format but may be supplemented by machine-readable forms, such as radio-frequency identification (RFID) or bar codes. </a:t>
            </a:r>
          </a:p>
        </p:txBody>
      </p:sp>
    </p:spTree>
    <p:extLst>
      <p:ext uri="{BB962C8B-B14F-4D97-AF65-F5344CB8AC3E}">
        <p14:creationId xmlns:p14="http://schemas.microsoft.com/office/powerpoint/2010/main" val="9304916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92000"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6" name="Titel 1"/>
          <p:cNvSpPr txBox="1">
            <a:spLocks/>
          </p:cNvSpPr>
          <p:nvPr/>
        </p:nvSpPr>
        <p:spPr>
          <a:xfrm>
            <a:off x="8288867" y="6443133"/>
            <a:ext cx="3891279"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Government </a:t>
            </a:r>
            <a:r>
              <a:rPr lang="en-GB" sz="2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R</a:t>
            </a:r>
            <a:r>
              <a:rPr lang="en-GB" sz="2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egulatory Agencies</a:t>
            </a:r>
            <a:endParaRPr lang="en-GB" sz="2000" dirty="0"/>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8" name="Tekstvak 7"/>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9" name="Titel 1"/>
          <p:cNvSpPr txBox="1">
            <a:spLocks/>
          </p:cNvSpPr>
          <p:nvPr/>
        </p:nvSpPr>
        <p:spPr>
          <a:xfrm>
            <a:off x="467704" y="473098"/>
            <a:ext cx="11140018" cy="673629"/>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EU Labelling: </a:t>
            </a:r>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Instructions for Use</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10" name="Rechthoek 9"/>
          <p:cNvSpPr/>
          <p:nvPr/>
        </p:nvSpPr>
        <p:spPr>
          <a:xfrm>
            <a:off x="0" y="-3113"/>
            <a:ext cx="3502882" cy="461665"/>
          </a:xfrm>
          <a:prstGeom prst="rect">
            <a:avLst/>
          </a:prstGeom>
        </p:spPr>
        <p:txBody>
          <a:bodyPr wrap="none">
            <a:spAutoFit/>
          </a:bodyPr>
          <a:lstStyle/>
          <a:p>
            <a:r>
              <a:rPr lang="en-GB" sz="2400" b="1" kern="0" spc="-5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Marketing and Sales Control </a:t>
            </a:r>
            <a:endParaRPr lang="en-US" sz="1100" dirty="0"/>
          </a:p>
        </p:txBody>
      </p:sp>
      <p:sp>
        <p:nvSpPr>
          <p:cNvPr id="4" name="Rechthoek 3"/>
          <p:cNvSpPr/>
          <p:nvPr/>
        </p:nvSpPr>
        <p:spPr>
          <a:xfrm>
            <a:off x="322240" y="4139578"/>
            <a:ext cx="10924737" cy="707886"/>
          </a:xfrm>
          <a:prstGeom prst="rect">
            <a:avLst/>
          </a:prstGeom>
        </p:spPr>
        <p:txBody>
          <a:bodyPr wrap="square">
            <a:spAutoFit/>
          </a:bodyPr>
          <a:lstStyle/>
          <a:p>
            <a:r>
              <a:rPr lang="en-GB" sz="2000" b="1" dirty="0" smtClean="0">
                <a:solidFill>
                  <a:srgbClr val="7030A0"/>
                </a:solidFill>
                <a:latin typeface="+mj-lt"/>
              </a:rPr>
              <a:t>Residual </a:t>
            </a:r>
            <a:r>
              <a:rPr lang="en-GB" sz="2000" b="1" dirty="0">
                <a:solidFill>
                  <a:srgbClr val="7030A0"/>
                </a:solidFill>
                <a:latin typeface="+mj-lt"/>
              </a:rPr>
              <a:t>risks </a:t>
            </a:r>
            <a:r>
              <a:rPr lang="en-GB" sz="2000" dirty="0">
                <a:latin typeface="+mj-lt"/>
              </a:rPr>
              <a:t>which are required to be communicated to the user </a:t>
            </a:r>
            <a:r>
              <a:rPr lang="en-GB" sz="2000" dirty="0" smtClean="0">
                <a:latin typeface="+mj-lt"/>
              </a:rPr>
              <a:t>and/or </a:t>
            </a:r>
            <a:r>
              <a:rPr lang="en-GB" sz="2000" dirty="0">
                <a:latin typeface="+mj-lt"/>
              </a:rPr>
              <a:t>other person should be included as limitations, contraindications , precautions or warnings in the labelling. </a:t>
            </a:r>
          </a:p>
        </p:txBody>
      </p:sp>
      <p:sp>
        <p:nvSpPr>
          <p:cNvPr id="15" name="Rechthoek 14"/>
          <p:cNvSpPr/>
          <p:nvPr/>
        </p:nvSpPr>
        <p:spPr>
          <a:xfrm>
            <a:off x="354261" y="5047072"/>
            <a:ext cx="10860696" cy="707886"/>
          </a:xfrm>
          <a:prstGeom prst="rect">
            <a:avLst/>
          </a:prstGeom>
        </p:spPr>
        <p:txBody>
          <a:bodyPr wrap="square">
            <a:spAutoFit/>
          </a:bodyPr>
          <a:lstStyle/>
          <a:p>
            <a:r>
              <a:rPr lang="en-GB" sz="2000" dirty="0" smtClean="0">
                <a:latin typeface="+mj-lt"/>
              </a:rPr>
              <a:t>Instructions </a:t>
            </a:r>
            <a:r>
              <a:rPr lang="en-GB" sz="2000" dirty="0">
                <a:latin typeface="+mj-lt"/>
              </a:rPr>
              <a:t>for use </a:t>
            </a:r>
            <a:r>
              <a:rPr lang="en-GB" sz="2000" b="1" dirty="0">
                <a:solidFill>
                  <a:srgbClr val="7030A0"/>
                </a:solidFill>
                <a:latin typeface="+mj-lt"/>
              </a:rPr>
              <a:t>may not be needed </a:t>
            </a:r>
            <a:r>
              <a:rPr lang="en-GB" sz="2000" dirty="0">
                <a:latin typeface="+mj-lt"/>
              </a:rPr>
              <a:t>or may be abbreviated for devices if they can be used safely and as intended by the manufacturer without any such instructions for use.</a:t>
            </a:r>
          </a:p>
        </p:txBody>
      </p:sp>
      <p:sp>
        <p:nvSpPr>
          <p:cNvPr id="16" name="Rechthoek 15"/>
          <p:cNvSpPr/>
          <p:nvPr/>
        </p:nvSpPr>
        <p:spPr>
          <a:xfrm>
            <a:off x="354261" y="1509200"/>
            <a:ext cx="11167736" cy="1015663"/>
          </a:xfrm>
          <a:prstGeom prst="rect">
            <a:avLst/>
          </a:prstGeom>
        </p:spPr>
        <p:txBody>
          <a:bodyPr wrap="square">
            <a:spAutoFit/>
          </a:bodyPr>
          <a:lstStyle/>
          <a:p>
            <a:pPr lvl="0"/>
            <a:r>
              <a:rPr lang="en-GB" sz="2000" b="1" dirty="0">
                <a:solidFill>
                  <a:srgbClr val="7030A0"/>
                </a:solidFill>
                <a:latin typeface="Calibri Light" panose="020F0302020204030204"/>
              </a:rPr>
              <a:t>In</a:t>
            </a:r>
            <a:r>
              <a:rPr lang="en-GB" sz="2000" b="1" dirty="0" smtClean="0">
                <a:solidFill>
                  <a:srgbClr val="7030A0"/>
                </a:solidFill>
                <a:latin typeface="Calibri Light" panose="020F0302020204030204"/>
              </a:rPr>
              <a:t>structions </a:t>
            </a:r>
            <a:r>
              <a:rPr lang="en-GB" sz="2000" b="1" dirty="0">
                <a:solidFill>
                  <a:srgbClr val="7030A0"/>
                </a:solidFill>
                <a:latin typeface="Calibri Light" panose="020F0302020204030204"/>
              </a:rPr>
              <a:t>for use </a:t>
            </a:r>
            <a:r>
              <a:rPr lang="en-GB" sz="2000" dirty="0">
                <a:solidFill>
                  <a:srgbClr val="000000"/>
                </a:solidFill>
                <a:latin typeface="Calibri Light" panose="020F0302020204030204"/>
              </a:rPr>
              <a:t>should be written in terms readily understood by the intended user and, where appropriate, supplemented with drawings and diagrams.  Some devices may include separate information for the professional user and the lay person.  </a:t>
            </a:r>
          </a:p>
        </p:txBody>
      </p:sp>
      <p:sp>
        <p:nvSpPr>
          <p:cNvPr id="17" name="Rechthoek 16"/>
          <p:cNvSpPr/>
          <p:nvPr/>
        </p:nvSpPr>
        <p:spPr>
          <a:xfrm>
            <a:off x="354261" y="2644743"/>
            <a:ext cx="11109867" cy="1323439"/>
          </a:xfrm>
          <a:prstGeom prst="rect">
            <a:avLst/>
          </a:prstGeom>
        </p:spPr>
        <p:txBody>
          <a:bodyPr wrap="square">
            <a:spAutoFit/>
          </a:bodyPr>
          <a:lstStyle/>
          <a:p>
            <a:pPr lvl="0"/>
            <a:r>
              <a:rPr lang="en-GB" sz="2000" dirty="0">
                <a:solidFill>
                  <a:srgbClr val="000000"/>
                </a:solidFill>
                <a:latin typeface="Calibri Light" panose="020F0302020204030204"/>
              </a:rPr>
              <a:t>Instructions for use may be provided to the user either in paper or non-paper format (e.g. electronic).  They may be supplied by various means either with the medical device or separate from it.  Examples of other means are information displayed on a screen incorporated into the device, information downloaded from the manufacturer’s web site using the internet, and machine-readable sources. </a:t>
            </a:r>
          </a:p>
        </p:txBody>
      </p:sp>
    </p:spTree>
    <p:extLst>
      <p:ext uri="{BB962C8B-B14F-4D97-AF65-F5344CB8AC3E}">
        <p14:creationId xmlns:p14="http://schemas.microsoft.com/office/powerpoint/2010/main" val="867368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92000"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6" name="Titel 1"/>
          <p:cNvSpPr txBox="1">
            <a:spLocks/>
          </p:cNvSpPr>
          <p:nvPr/>
        </p:nvSpPr>
        <p:spPr>
          <a:xfrm>
            <a:off x="8288867" y="6443133"/>
            <a:ext cx="3891279"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Government </a:t>
            </a:r>
            <a:r>
              <a:rPr lang="en-GB" sz="2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R</a:t>
            </a:r>
            <a:r>
              <a:rPr lang="en-GB" sz="2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egulatory Agencies</a:t>
            </a:r>
            <a:endParaRPr lang="en-GB" sz="2000" dirty="0"/>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8" name="Tekstvak 7"/>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9" name="Titel 1"/>
          <p:cNvSpPr txBox="1">
            <a:spLocks/>
          </p:cNvSpPr>
          <p:nvPr/>
        </p:nvSpPr>
        <p:spPr>
          <a:xfrm>
            <a:off x="467704" y="473098"/>
            <a:ext cx="11140018" cy="673629"/>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Medical </a:t>
            </a:r>
            <a:r>
              <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Device Post-Market Surveillance and Vigilance</a:t>
            </a:r>
          </a:p>
        </p:txBody>
      </p:sp>
      <p:sp>
        <p:nvSpPr>
          <p:cNvPr id="3" name="Rechthoek 2"/>
          <p:cNvSpPr/>
          <p:nvPr/>
        </p:nvSpPr>
        <p:spPr>
          <a:xfrm>
            <a:off x="467704" y="2948490"/>
            <a:ext cx="11021563" cy="1631216"/>
          </a:xfrm>
          <a:prstGeom prst="rect">
            <a:avLst/>
          </a:prstGeom>
        </p:spPr>
        <p:txBody>
          <a:bodyPr wrap="square">
            <a:spAutoFit/>
          </a:bodyPr>
          <a:lstStyle/>
          <a:p>
            <a:r>
              <a:rPr lang="en-GB" sz="2000" dirty="0" smtClean="0">
                <a:latin typeface="+mj-lt"/>
              </a:rPr>
              <a:t>Medical </a:t>
            </a:r>
            <a:r>
              <a:rPr lang="en-GB" sz="2000" dirty="0">
                <a:latin typeface="+mj-lt"/>
              </a:rPr>
              <a:t>device </a:t>
            </a:r>
            <a:r>
              <a:rPr lang="en-GB" sz="2000" dirty="0" smtClean="0">
                <a:latin typeface="+mj-lt"/>
              </a:rPr>
              <a:t>post-market </a:t>
            </a:r>
            <a:r>
              <a:rPr lang="en-GB" sz="2000" dirty="0">
                <a:latin typeface="+mj-lt"/>
              </a:rPr>
              <a:t>surveillance is not only regulatory-driven, but should also be considered as </a:t>
            </a:r>
            <a:r>
              <a:rPr lang="en-GB" sz="2000" b="1" dirty="0">
                <a:solidFill>
                  <a:srgbClr val="7030A0"/>
                </a:solidFill>
                <a:latin typeface="+mj-lt"/>
              </a:rPr>
              <a:t>good business practice</a:t>
            </a:r>
            <a:r>
              <a:rPr lang="en-GB" sz="2000" dirty="0">
                <a:latin typeface="+mj-lt"/>
              </a:rPr>
              <a:t>. It helps the manufacturer to obtain an understanding of the performance of the device once placed on the market and provides continuous feedback that enables manufacturers to maintain a high standard of product quality and consumer satisfaction. It also helps to minimize exposure arising from incidents through effective warning and product recall processes and procedures.</a:t>
            </a:r>
            <a:endParaRPr lang="en-US" sz="2000" dirty="0">
              <a:latin typeface="+mj-lt"/>
            </a:endParaRPr>
          </a:p>
        </p:txBody>
      </p:sp>
      <p:sp>
        <p:nvSpPr>
          <p:cNvPr id="10" name="Rechthoek 9"/>
          <p:cNvSpPr/>
          <p:nvPr/>
        </p:nvSpPr>
        <p:spPr>
          <a:xfrm>
            <a:off x="0" y="-3113"/>
            <a:ext cx="1608133" cy="461665"/>
          </a:xfrm>
          <a:prstGeom prst="rect">
            <a:avLst/>
          </a:prstGeom>
        </p:spPr>
        <p:txBody>
          <a:bodyPr wrap="none">
            <a:spAutoFit/>
          </a:bodyPr>
          <a:lstStyle/>
          <a:p>
            <a:r>
              <a:rPr lang="en-GB" sz="2400" b="1" kern="0" spc="-5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Use Control </a:t>
            </a:r>
            <a:endParaRPr lang="en-US" sz="1100" dirty="0"/>
          </a:p>
        </p:txBody>
      </p:sp>
      <p:sp>
        <p:nvSpPr>
          <p:cNvPr id="2" name="Rechthoek 1"/>
          <p:cNvSpPr/>
          <p:nvPr/>
        </p:nvSpPr>
        <p:spPr>
          <a:xfrm>
            <a:off x="467704" y="1467083"/>
            <a:ext cx="11140018" cy="1015663"/>
          </a:xfrm>
          <a:prstGeom prst="rect">
            <a:avLst/>
          </a:prstGeom>
        </p:spPr>
        <p:txBody>
          <a:bodyPr wrap="square">
            <a:spAutoFit/>
          </a:bodyPr>
          <a:lstStyle/>
          <a:p>
            <a:r>
              <a:rPr lang="en-US" sz="2000" dirty="0">
                <a:latin typeface="+mj-lt"/>
              </a:rPr>
              <a:t>Medical Devices Directive (MDD 93/42/EEC - Article 10 and Annexes II, IV, V, VI, VII</a:t>
            </a:r>
            <a:r>
              <a:rPr lang="en-US" sz="2000" dirty="0" smtClean="0">
                <a:latin typeface="+mj-lt"/>
              </a:rPr>
              <a:t>).</a:t>
            </a:r>
            <a:r>
              <a:rPr lang="en-GB" sz="2000" dirty="0">
                <a:latin typeface="+mj-lt"/>
              </a:rPr>
              <a:t> In addition, the quality management standards, ISO 9001:2000 and ISO 13485:2003, as well as the risk management standard ISO 14971 (3), also include requirements for medical device manufacturers to conduct post-market activities.</a:t>
            </a:r>
            <a:r>
              <a:rPr lang="en-US" sz="2000" dirty="0" smtClean="0">
                <a:latin typeface="+mj-lt"/>
              </a:rPr>
              <a:t> </a:t>
            </a:r>
            <a:endParaRPr lang="en-US" sz="2000" dirty="0">
              <a:latin typeface="+mj-lt"/>
            </a:endParaRPr>
          </a:p>
        </p:txBody>
      </p:sp>
    </p:spTree>
    <p:extLst>
      <p:ext uri="{BB962C8B-B14F-4D97-AF65-F5344CB8AC3E}">
        <p14:creationId xmlns:p14="http://schemas.microsoft.com/office/powerpoint/2010/main" val="490329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92000"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6" name="Titel 1"/>
          <p:cNvSpPr txBox="1">
            <a:spLocks/>
          </p:cNvSpPr>
          <p:nvPr/>
        </p:nvSpPr>
        <p:spPr>
          <a:xfrm>
            <a:off x="8288867" y="6443133"/>
            <a:ext cx="3891279"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Government </a:t>
            </a:r>
            <a:r>
              <a:rPr lang="en-GB" sz="2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R</a:t>
            </a:r>
            <a:r>
              <a:rPr lang="en-GB" sz="2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egulatory Agencies</a:t>
            </a:r>
            <a:endParaRPr lang="en-GB" sz="2000" dirty="0"/>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8" name="Tekstvak 7"/>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9" name="Titel 1"/>
          <p:cNvSpPr txBox="1">
            <a:spLocks/>
          </p:cNvSpPr>
          <p:nvPr/>
        </p:nvSpPr>
        <p:spPr>
          <a:xfrm>
            <a:off x="467704" y="473098"/>
            <a:ext cx="11140018" cy="673629"/>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Medical </a:t>
            </a:r>
            <a:r>
              <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Device Post-Market Surveillance and Vigilance</a:t>
            </a:r>
          </a:p>
        </p:txBody>
      </p:sp>
      <p:sp>
        <p:nvSpPr>
          <p:cNvPr id="2" name="Rechthoek 1"/>
          <p:cNvSpPr/>
          <p:nvPr/>
        </p:nvSpPr>
        <p:spPr>
          <a:xfrm>
            <a:off x="427526" y="1560428"/>
            <a:ext cx="11015055" cy="1092607"/>
          </a:xfrm>
          <a:prstGeom prst="rect">
            <a:avLst/>
          </a:prstGeom>
        </p:spPr>
        <p:txBody>
          <a:bodyPr wrap="square">
            <a:spAutoFit/>
          </a:bodyPr>
          <a:lstStyle/>
          <a:p>
            <a:pPr>
              <a:spcBef>
                <a:spcPts val="600"/>
              </a:spcBef>
            </a:pPr>
            <a:r>
              <a:rPr lang="en-GB" sz="2000" dirty="0">
                <a:latin typeface="+mj-lt"/>
              </a:rPr>
              <a:t>Post-market activities can be divided in two categories</a:t>
            </a:r>
            <a:r>
              <a:rPr lang="en-GB" sz="2000" dirty="0" smtClean="0">
                <a:latin typeface="+mj-lt"/>
              </a:rPr>
              <a:t>: </a:t>
            </a:r>
          </a:p>
          <a:p>
            <a:pPr marL="742950" lvl="1" indent="-285750">
              <a:spcBef>
                <a:spcPts val="600"/>
              </a:spcBef>
              <a:buFont typeface="Arial" panose="020B0604020202020204" pitchFamily="34" charset="0"/>
              <a:buChar char="•"/>
            </a:pPr>
            <a:r>
              <a:rPr lang="en-GB" sz="2000" b="1" dirty="0" smtClean="0">
                <a:solidFill>
                  <a:srgbClr val="7030A0"/>
                </a:solidFill>
                <a:latin typeface="+mj-lt"/>
              </a:rPr>
              <a:t>Post </a:t>
            </a:r>
            <a:r>
              <a:rPr lang="en-GB" sz="2000" b="1" dirty="0">
                <a:solidFill>
                  <a:srgbClr val="7030A0"/>
                </a:solidFill>
                <a:latin typeface="+mj-lt"/>
              </a:rPr>
              <a:t>Market Surveillance</a:t>
            </a:r>
            <a:r>
              <a:rPr lang="en-GB" sz="2000" dirty="0">
                <a:latin typeface="+mj-lt"/>
              </a:rPr>
              <a:t>: the </a:t>
            </a:r>
            <a:r>
              <a:rPr lang="en-GB" sz="2000" b="1" dirty="0">
                <a:solidFill>
                  <a:srgbClr val="7030A0"/>
                </a:solidFill>
                <a:latin typeface="+mj-lt"/>
              </a:rPr>
              <a:t>pro-active</a:t>
            </a:r>
            <a:r>
              <a:rPr lang="en-GB" sz="2000" dirty="0">
                <a:latin typeface="+mj-lt"/>
              </a:rPr>
              <a:t> collection of information on quality, safety or performance of Medical Devices after they have been placed on the </a:t>
            </a:r>
            <a:r>
              <a:rPr lang="en-GB" sz="2000" dirty="0" smtClean="0">
                <a:latin typeface="+mj-lt"/>
              </a:rPr>
              <a:t>market</a:t>
            </a:r>
          </a:p>
        </p:txBody>
      </p:sp>
      <p:sp>
        <p:nvSpPr>
          <p:cNvPr id="10" name="Rechthoek 9"/>
          <p:cNvSpPr/>
          <p:nvPr/>
        </p:nvSpPr>
        <p:spPr>
          <a:xfrm>
            <a:off x="0" y="-3113"/>
            <a:ext cx="1608133" cy="461665"/>
          </a:xfrm>
          <a:prstGeom prst="rect">
            <a:avLst/>
          </a:prstGeom>
        </p:spPr>
        <p:txBody>
          <a:bodyPr wrap="none">
            <a:spAutoFit/>
          </a:bodyPr>
          <a:lstStyle/>
          <a:p>
            <a:r>
              <a:rPr lang="en-GB" sz="2400" b="1" kern="0" spc="-5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Use Control </a:t>
            </a:r>
            <a:endParaRPr lang="en-US" sz="1100" dirty="0"/>
          </a:p>
        </p:txBody>
      </p:sp>
      <p:sp>
        <p:nvSpPr>
          <p:cNvPr id="5" name="Rechthoek 4"/>
          <p:cNvSpPr/>
          <p:nvPr/>
        </p:nvSpPr>
        <p:spPr>
          <a:xfrm>
            <a:off x="863599" y="2782499"/>
            <a:ext cx="10312401" cy="2631490"/>
          </a:xfrm>
          <a:prstGeom prst="rect">
            <a:avLst/>
          </a:prstGeom>
        </p:spPr>
        <p:txBody>
          <a:bodyPr wrap="square">
            <a:spAutoFit/>
          </a:bodyPr>
          <a:lstStyle/>
          <a:p>
            <a:pPr marL="285750" indent="-285750">
              <a:spcBef>
                <a:spcPts val="600"/>
              </a:spcBef>
              <a:buFont typeface="Arial" panose="020B0604020202020204" pitchFamily="34" charset="0"/>
              <a:buChar char="•"/>
            </a:pPr>
            <a:r>
              <a:rPr lang="en-GB" sz="2000" b="1" dirty="0">
                <a:solidFill>
                  <a:srgbClr val="7030A0"/>
                </a:solidFill>
                <a:latin typeface="Calibri Light" panose="020F0302020204030204"/>
              </a:rPr>
              <a:t>Vigilance: (reactive) </a:t>
            </a:r>
            <a:r>
              <a:rPr lang="en-GB" sz="2000" dirty="0">
                <a:solidFill>
                  <a:srgbClr val="000000"/>
                </a:solidFill>
                <a:latin typeface="Calibri Light" panose="020F0302020204030204"/>
              </a:rPr>
              <a:t>refers to incidents that can occur with medical devices when they do not perform as intended, thereby leading in the worst case to injury or death. The medical device directives require timely, coordinated action and provision of information between the manufacturer and the Member States' national authorities in relation to (near) incidents that are related to the device. </a:t>
            </a:r>
            <a:endParaRPr lang="en-GB" sz="2000" dirty="0" smtClean="0">
              <a:solidFill>
                <a:srgbClr val="000000"/>
              </a:solidFill>
              <a:latin typeface="Calibri Light" panose="020F0302020204030204"/>
            </a:endParaRPr>
          </a:p>
          <a:p>
            <a:pPr marL="271463" lvl="1">
              <a:spcBef>
                <a:spcPts val="600"/>
              </a:spcBef>
              <a:tabLst>
                <a:tab pos="271463" algn="l"/>
              </a:tabLst>
            </a:pPr>
            <a:r>
              <a:rPr lang="en-GB" sz="2000" dirty="0" smtClean="0">
                <a:solidFill>
                  <a:srgbClr val="000000"/>
                </a:solidFill>
                <a:latin typeface="Calibri Light" panose="020F0302020204030204"/>
              </a:rPr>
              <a:t>The </a:t>
            </a:r>
            <a:r>
              <a:rPr lang="en-GB" sz="2000" dirty="0">
                <a:solidFill>
                  <a:srgbClr val="000000"/>
                </a:solidFill>
                <a:latin typeface="Calibri Light" panose="020F0302020204030204"/>
              </a:rPr>
              <a:t>purpose of medical device vigilance is to protect the health and safety of persons within the </a:t>
            </a:r>
            <a:r>
              <a:rPr lang="en-GB" sz="2000" dirty="0" smtClean="0">
                <a:solidFill>
                  <a:srgbClr val="000000"/>
                </a:solidFill>
                <a:latin typeface="Calibri Light" panose="020F0302020204030204"/>
              </a:rPr>
              <a:t>EU, </a:t>
            </a:r>
            <a:r>
              <a:rPr lang="en-GB" sz="2000" dirty="0">
                <a:solidFill>
                  <a:srgbClr val="000000"/>
                </a:solidFill>
                <a:latin typeface="Calibri Light" panose="020F0302020204030204"/>
              </a:rPr>
              <a:t>evaluate incidents </a:t>
            </a:r>
            <a:r>
              <a:rPr lang="en-GB" sz="2000" b="1" dirty="0">
                <a:solidFill>
                  <a:srgbClr val="7030A0"/>
                </a:solidFill>
                <a:latin typeface="Calibri Light" panose="020F0302020204030204"/>
              </a:rPr>
              <a:t>to prevent recurrence; determine the effectiveness of corrective actions and preventive actions; and monitor and learn from experience</a:t>
            </a:r>
            <a:r>
              <a:rPr lang="en-GB" sz="2000" dirty="0">
                <a:solidFill>
                  <a:srgbClr val="000000"/>
                </a:solidFill>
                <a:latin typeface="Calibri Light" panose="020F0302020204030204"/>
              </a:rPr>
              <a:t>.</a:t>
            </a:r>
          </a:p>
        </p:txBody>
      </p:sp>
    </p:spTree>
    <p:extLst>
      <p:ext uri="{BB962C8B-B14F-4D97-AF65-F5344CB8AC3E}">
        <p14:creationId xmlns:p14="http://schemas.microsoft.com/office/powerpoint/2010/main" val="39915747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92000"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6" name="Titel 1"/>
          <p:cNvSpPr txBox="1">
            <a:spLocks/>
          </p:cNvSpPr>
          <p:nvPr/>
        </p:nvSpPr>
        <p:spPr>
          <a:xfrm>
            <a:off x="8288867" y="6443133"/>
            <a:ext cx="3891279"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Government </a:t>
            </a:r>
            <a:r>
              <a:rPr lang="en-GB" sz="2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R</a:t>
            </a:r>
            <a:r>
              <a:rPr lang="en-GB" sz="2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egulatory Agencies</a:t>
            </a:r>
            <a:endParaRPr lang="en-GB" sz="2000" dirty="0"/>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8" name="Tekstvak 7"/>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9" name="Titel 1"/>
          <p:cNvSpPr txBox="1">
            <a:spLocks/>
          </p:cNvSpPr>
          <p:nvPr/>
        </p:nvSpPr>
        <p:spPr>
          <a:xfrm>
            <a:off x="467704" y="473098"/>
            <a:ext cx="11140018" cy="673629"/>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Medical </a:t>
            </a:r>
            <a:r>
              <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Device Post-Market Surveillance and Vigilance</a:t>
            </a:r>
          </a:p>
        </p:txBody>
      </p:sp>
      <p:sp>
        <p:nvSpPr>
          <p:cNvPr id="3" name="Rechthoek 2"/>
          <p:cNvSpPr/>
          <p:nvPr/>
        </p:nvSpPr>
        <p:spPr>
          <a:xfrm>
            <a:off x="372454" y="1377799"/>
            <a:ext cx="11125200" cy="1323439"/>
          </a:xfrm>
          <a:prstGeom prst="rect">
            <a:avLst/>
          </a:prstGeom>
        </p:spPr>
        <p:txBody>
          <a:bodyPr wrap="square">
            <a:spAutoFit/>
          </a:bodyPr>
          <a:lstStyle/>
          <a:p>
            <a:r>
              <a:rPr lang="en-GB" sz="2000" dirty="0" smtClean="0">
                <a:latin typeface="+mj-lt"/>
              </a:rPr>
              <a:t>The Competent Authority will hold accountable the person (in most cases, the manufacturer) who was responsible for </a:t>
            </a:r>
            <a:r>
              <a:rPr lang="en-GB" sz="2000" b="1" dirty="0" smtClean="0">
                <a:solidFill>
                  <a:srgbClr val="7030A0"/>
                </a:solidFill>
                <a:latin typeface="+mj-lt"/>
              </a:rPr>
              <a:t>affixing the CE marking </a:t>
            </a:r>
            <a:r>
              <a:rPr lang="en-GB" sz="2000" dirty="0" smtClean="0">
                <a:latin typeface="+mj-lt"/>
              </a:rPr>
              <a:t>to a non-compliant product. Others who are responsible for the non-compliance of the product will be held accountable as well. </a:t>
            </a:r>
          </a:p>
          <a:p>
            <a:r>
              <a:rPr lang="en-GB" sz="2000" b="1" dirty="0" smtClean="0">
                <a:solidFill>
                  <a:srgbClr val="7030A0"/>
                </a:solidFill>
                <a:latin typeface="+mj-lt"/>
              </a:rPr>
              <a:t>Penalties</a:t>
            </a:r>
            <a:r>
              <a:rPr lang="en-GB" sz="2000" dirty="0" smtClean="0">
                <a:latin typeface="+mj-lt"/>
              </a:rPr>
              <a:t>, which may include draconian sanctions such as imprisonment, are determined by national law.</a:t>
            </a:r>
          </a:p>
        </p:txBody>
      </p:sp>
      <p:sp>
        <p:nvSpPr>
          <p:cNvPr id="10" name="Rechthoek 9"/>
          <p:cNvSpPr/>
          <p:nvPr/>
        </p:nvSpPr>
        <p:spPr>
          <a:xfrm>
            <a:off x="0" y="-3113"/>
            <a:ext cx="1608133" cy="461665"/>
          </a:xfrm>
          <a:prstGeom prst="rect">
            <a:avLst/>
          </a:prstGeom>
        </p:spPr>
        <p:txBody>
          <a:bodyPr wrap="none">
            <a:spAutoFit/>
          </a:bodyPr>
          <a:lstStyle/>
          <a:p>
            <a:r>
              <a:rPr lang="en-GB" sz="2400" b="1" kern="0" spc="-5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Use Control </a:t>
            </a:r>
            <a:endParaRPr lang="en-US" sz="1100" dirty="0"/>
          </a:p>
        </p:txBody>
      </p:sp>
      <p:sp>
        <p:nvSpPr>
          <p:cNvPr id="2" name="Rechthoek 1"/>
          <p:cNvSpPr/>
          <p:nvPr/>
        </p:nvSpPr>
        <p:spPr>
          <a:xfrm>
            <a:off x="372454" y="3017968"/>
            <a:ext cx="11404600" cy="3170099"/>
          </a:xfrm>
          <a:prstGeom prst="rect">
            <a:avLst/>
          </a:prstGeom>
        </p:spPr>
        <p:txBody>
          <a:bodyPr wrap="square">
            <a:spAutoFit/>
          </a:bodyPr>
          <a:lstStyle/>
          <a:p>
            <a:pPr lvl="0"/>
            <a:r>
              <a:rPr lang="en-GB" sz="2000" dirty="0">
                <a:solidFill>
                  <a:srgbClr val="000000"/>
                </a:solidFill>
                <a:latin typeface="Calibri Light" panose="020F0302020204030204"/>
              </a:rPr>
              <a:t>Competent Authorities are able to monitor products placed on the market by either of the following means:</a:t>
            </a:r>
          </a:p>
          <a:p>
            <a:pPr marL="742950" lvl="1" indent="-285750">
              <a:buFont typeface="Arial" panose="020B0604020202020204" pitchFamily="34" charset="0"/>
              <a:buChar char="•"/>
            </a:pPr>
            <a:r>
              <a:rPr lang="en-GB" sz="2000" dirty="0">
                <a:solidFill>
                  <a:srgbClr val="000000"/>
                </a:solidFill>
                <a:latin typeface="Calibri Light" panose="020F0302020204030204"/>
              </a:rPr>
              <a:t>reviewing product claims </a:t>
            </a:r>
          </a:p>
          <a:p>
            <a:pPr marL="742950" lvl="1" indent="-285750">
              <a:buFont typeface="Arial" panose="020B0604020202020204" pitchFamily="34" charset="0"/>
              <a:buChar char="•"/>
            </a:pPr>
            <a:r>
              <a:rPr lang="en-GB" sz="2000" dirty="0">
                <a:solidFill>
                  <a:srgbClr val="000000"/>
                </a:solidFill>
                <a:latin typeface="Calibri Light" panose="020F0302020204030204"/>
              </a:rPr>
              <a:t>evaluating and investigating reported complaints</a:t>
            </a:r>
          </a:p>
          <a:p>
            <a:pPr marL="742950" lvl="1" indent="-285750">
              <a:buFont typeface="Arial" panose="020B0604020202020204" pitchFamily="34" charset="0"/>
              <a:buChar char="•"/>
            </a:pPr>
            <a:r>
              <a:rPr lang="en-GB" sz="2000" dirty="0">
                <a:solidFill>
                  <a:srgbClr val="000000"/>
                </a:solidFill>
                <a:latin typeface="Calibri Light" panose="020F0302020204030204"/>
              </a:rPr>
              <a:t>auditing Notified Bodies </a:t>
            </a:r>
          </a:p>
          <a:p>
            <a:pPr marL="742950" lvl="1" indent="-285750">
              <a:buFont typeface="Arial" panose="020B0604020202020204" pitchFamily="34" charset="0"/>
              <a:buChar char="•"/>
            </a:pPr>
            <a:r>
              <a:rPr lang="en-GB" sz="2000" dirty="0">
                <a:solidFill>
                  <a:srgbClr val="000000"/>
                </a:solidFill>
                <a:latin typeface="Calibri Light" panose="020F0302020204030204"/>
              </a:rPr>
              <a:t>exchanging information among Competent Authorities </a:t>
            </a:r>
          </a:p>
          <a:p>
            <a:pPr marL="742950" lvl="1" indent="-285750">
              <a:buFont typeface="Arial" panose="020B0604020202020204" pitchFamily="34" charset="0"/>
              <a:buChar char="•"/>
            </a:pPr>
            <a:r>
              <a:rPr lang="en-GB" sz="2000" dirty="0">
                <a:solidFill>
                  <a:srgbClr val="000000"/>
                </a:solidFill>
                <a:latin typeface="Calibri Light" panose="020F0302020204030204"/>
              </a:rPr>
              <a:t>visiting commercial, industrial and storage premises on a regular basis </a:t>
            </a:r>
          </a:p>
          <a:p>
            <a:pPr marL="742950" lvl="1" indent="-285750">
              <a:buFont typeface="Arial" panose="020B0604020202020204" pitchFamily="34" charset="0"/>
              <a:buChar char="•"/>
            </a:pPr>
            <a:r>
              <a:rPr lang="en-GB" sz="2000" dirty="0">
                <a:solidFill>
                  <a:srgbClr val="000000"/>
                </a:solidFill>
                <a:latin typeface="Calibri Light" panose="020F0302020204030204"/>
              </a:rPr>
              <a:t>visiting work places and other premises where products are put into service and used</a:t>
            </a:r>
          </a:p>
          <a:p>
            <a:pPr marL="742950" lvl="1" indent="-285750">
              <a:buFont typeface="Arial" panose="020B0604020202020204" pitchFamily="34" charset="0"/>
              <a:buChar char="•"/>
            </a:pPr>
            <a:r>
              <a:rPr lang="en-GB" sz="2000" dirty="0">
                <a:solidFill>
                  <a:srgbClr val="000000"/>
                </a:solidFill>
                <a:latin typeface="Calibri Light" panose="020F0302020204030204"/>
              </a:rPr>
              <a:t>organizing random audits </a:t>
            </a:r>
          </a:p>
          <a:p>
            <a:pPr marL="742950" lvl="1" indent="-285750">
              <a:buFont typeface="Arial" panose="020B0604020202020204" pitchFamily="34" charset="0"/>
              <a:buChar char="•"/>
            </a:pPr>
            <a:r>
              <a:rPr lang="en-GB" sz="2000" dirty="0">
                <a:solidFill>
                  <a:srgbClr val="000000"/>
                </a:solidFill>
                <a:latin typeface="Calibri Light" panose="020F0302020204030204"/>
              </a:rPr>
              <a:t>acquiring samples of products and subjecting them to examination and testing disclosure of all necessary (technical) information</a:t>
            </a:r>
            <a:endParaRPr lang="en-US" sz="2000" dirty="0">
              <a:solidFill>
                <a:srgbClr val="000000"/>
              </a:solidFill>
              <a:latin typeface="Calibri Light" panose="020F0302020204030204"/>
            </a:endParaRPr>
          </a:p>
        </p:txBody>
      </p:sp>
    </p:spTree>
    <p:extLst>
      <p:ext uri="{BB962C8B-B14F-4D97-AF65-F5344CB8AC3E}">
        <p14:creationId xmlns:p14="http://schemas.microsoft.com/office/powerpoint/2010/main" val="5870715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4842933" y="2057400"/>
            <a:ext cx="1938031" cy="1200329"/>
          </a:xfrm>
          <a:prstGeom prst="rect">
            <a:avLst/>
          </a:prstGeom>
          <a:noFill/>
        </p:spPr>
        <p:txBody>
          <a:bodyPr wrap="none" rtlCol="0">
            <a:spAutoFit/>
          </a:bodyPr>
          <a:lstStyle/>
          <a:p>
            <a:r>
              <a:rPr lang="en-US" sz="7200" dirty="0" smtClean="0"/>
              <a:t>USA </a:t>
            </a:r>
            <a:endParaRPr lang="en-US" sz="7200" dirty="0"/>
          </a:p>
        </p:txBody>
      </p:sp>
    </p:spTree>
    <p:extLst>
      <p:ext uri="{BB962C8B-B14F-4D97-AF65-F5344CB8AC3E}">
        <p14:creationId xmlns:p14="http://schemas.microsoft.com/office/powerpoint/2010/main" val="42659165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92000"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2" name="Titel 1"/>
          <p:cNvSpPr>
            <a:spLocks noGrp="1"/>
          </p:cNvSpPr>
          <p:nvPr>
            <p:ph type="title" idx="4294967295"/>
          </p:nvPr>
        </p:nvSpPr>
        <p:spPr>
          <a:xfrm>
            <a:off x="476249" y="440796"/>
            <a:ext cx="11140018" cy="673629"/>
          </a:xfrm>
        </p:spPr>
        <p:txBody>
          <a:bodyPr>
            <a:normAutofit/>
          </a:bodyPr>
          <a:lstStyle/>
          <a:p>
            <a:r>
              <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What Regulations </a:t>
            </a:r>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cover (repeat)</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8288867" y="6443133"/>
            <a:ext cx="3891279"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Government </a:t>
            </a:r>
            <a:r>
              <a:rPr lang="en-GB" sz="2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R</a:t>
            </a:r>
            <a:r>
              <a:rPr lang="en-GB" sz="2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egulatory Agencies</a:t>
            </a:r>
            <a:endParaRPr lang="en-GB" sz="2000" dirty="0"/>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8" name="Tekstvak 7"/>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3" name="Tekstvak 2"/>
          <p:cNvSpPr txBox="1"/>
          <p:nvPr/>
        </p:nvSpPr>
        <p:spPr>
          <a:xfrm>
            <a:off x="467704" y="1469208"/>
            <a:ext cx="5038880" cy="1323439"/>
          </a:xfrm>
          <a:prstGeom prst="rect">
            <a:avLst/>
          </a:prstGeom>
          <a:noFill/>
        </p:spPr>
        <p:txBody>
          <a:bodyPr wrap="none" rtlCol="0">
            <a:spAutoFit/>
          </a:bodyPr>
          <a:lstStyle/>
          <a:p>
            <a:r>
              <a:rPr lang="en-US" sz="2000" b="1" dirty="0" smtClean="0"/>
              <a:t>Product</a:t>
            </a:r>
          </a:p>
          <a:p>
            <a:pPr marL="800100" lvl="1" indent="-342900">
              <a:buFont typeface="+mj-lt"/>
              <a:buAutoNum type="arabicPeriod"/>
            </a:pPr>
            <a:r>
              <a:rPr lang="en-US" sz="2000" dirty="0" smtClean="0">
                <a:solidFill>
                  <a:srgbClr val="7030A0"/>
                </a:solidFill>
              </a:rPr>
              <a:t>device attributes (safety, performance)</a:t>
            </a:r>
          </a:p>
          <a:p>
            <a:pPr marL="800100" lvl="1" indent="-342900">
              <a:buFont typeface="+mj-lt"/>
              <a:buAutoNum type="arabicPeriod"/>
            </a:pPr>
            <a:r>
              <a:rPr lang="en-US" sz="2000" dirty="0" smtClean="0">
                <a:solidFill>
                  <a:srgbClr val="7030A0"/>
                </a:solidFill>
              </a:rPr>
              <a:t>manufacturing (quality, incl. packaging)</a:t>
            </a:r>
            <a:endParaRPr lang="en-US" sz="2000" dirty="0">
              <a:solidFill>
                <a:srgbClr val="7030A0"/>
              </a:solidFill>
            </a:endParaRPr>
          </a:p>
          <a:p>
            <a:pPr marL="800100" lvl="1" indent="-342900">
              <a:buFont typeface="+mj-lt"/>
              <a:buAutoNum type="arabicPeriod"/>
            </a:pPr>
            <a:r>
              <a:rPr lang="en-US" sz="2000" dirty="0" smtClean="0">
                <a:solidFill>
                  <a:srgbClr val="7030A0"/>
                </a:solidFill>
              </a:rPr>
              <a:t>labelling </a:t>
            </a:r>
            <a:r>
              <a:rPr lang="en-US" sz="2000" dirty="0">
                <a:solidFill>
                  <a:srgbClr val="7030A0"/>
                </a:solidFill>
              </a:rPr>
              <a:t>(representation</a:t>
            </a:r>
            <a:r>
              <a:rPr lang="en-US" sz="2000" dirty="0" smtClean="0">
                <a:solidFill>
                  <a:srgbClr val="7030A0"/>
                </a:solidFill>
              </a:rPr>
              <a:t>)</a:t>
            </a:r>
            <a:endParaRPr lang="en-US" sz="2000" dirty="0">
              <a:solidFill>
                <a:srgbClr val="7030A0"/>
              </a:solidFill>
            </a:endParaRPr>
          </a:p>
        </p:txBody>
      </p:sp>
      <p:sp>
        <p:nvSpPr>
          <p:cNvPr id="4" name="Rechthoek 3"/>
          <p:cNvSpPr/>
          <p:nvPr/>
        </p:nvSpPr>
        <p:spPr>
          <a:xfrm>
            <a:off x="3191934" y="3034370"/>
            <a:ext cx="6096000" cy="1015663"/>
          </a:xfrm>
          <a:prstGeom prst="rect">
            <a:avLst/>
          </a:prstGeom>
        </p:spPr>
        <p:txBody>
          <a:bodyPr>
            <a:spAutoFit/>
          </a:bodyPr>
          <a:lstStyle/>
          <a:p>
            <a:pPr lvl="0"/>
            <a:r>
              <a:rPr lang="en-US" sz="2000" b="1" dirty="0">
                <a:solidFill>
                  <a:srgbClr val="000000"/>
                </a:solidFill>
              </a:rPr>
              <a:t>Sale</a:t>
            </a:r>
          </a:p>
          <a:p>
            <a:pPr marL="800100" lvl="1" indent="-342900">
              <a:buFont typeface="+mj-lt"/>
              <a:buAutoNum type="arabicPeriod"/>
            </a:pPr>
            <a:r>
              <a:rPr lang="en-US" sz="2000" dirty="0">
                <a:solidFill>
                  <a:srgbClr val="7030A0"/>
                </a:solidFill>
              </a:rPr>
              <a:t>establishment registration</a:t>
            </a:r>
          </a:p>
          <a:p>
            <a:pPr marL="800100" lvl="1" indent="-342900">
              <a:buFont typeface="+mj-lt"/>
              <a:buAutoNum type="arabicPeriod"/>
            </a:pPr>
            <a:r>
              <a:rPr lang="en-US" sz="2000" dirty="0">
                <a:solidFill>
                  <a:srgbClr val="7030A0"/>
                </a:solidFill>
              </a:rPr>
              <a:t>advertising (representation)</a:t>
            </a:r>
          </a:p>
        </p:txBody>
      </p:sp>
      <p:sp>
        <p:nvSpPr>
          <p:cNvPr id="5" name="Rechthoek 4"/>
          <p:cNvSpPr/>
          <p:nvPr/>
        </p:nvSpPr>
        <p:spPr>
          <a:xfrm>
            <a:off x="6433529" y="4427142"/>
            <a:ext cx="4968875" cy="1323439"/>
          </a:xfrm>
          <a:prstGeom prst="rect">
            <a:avLst/>
          </a:prstGeom>
        </p:spPr>
        <p:txBody>
          <a:bodyPr wrap="square">
            <a:spAutoFit/>
          </a:bodyPr>
          <a:lstStyle/>
          <a:p>
            <a:pPr lvl="0"/>
            <a:r>
              <a:rPr lang="en-US" sz="2000" b="1" dirty="0">
                <a:solidFill>
                  <a:srgbClr val="000000"/>
                </a:solidFill>
              </a:rPr>
              <a:t>Use</a:t>
            </a:r>
          </a:p>
          <a:p>
            <a:pPr marL="800100" lvl="1" indent="-342900">
              <a:buFont typeface="+mj-lt"/>
              <a:buAutoNum type="arabicPeriod"/>
            </a:pPr>
            <a:r>
              <a:rPr lang="en-US" sz="2000" dirty="0">
                <a:solidFill>
                  <a:srgbClr val="7030A0"/>
                </a:solidFill>
              </a:rPr>
              <a:t>after sale obligations</a:t>
            </a:r>
          </a:p>
          <a:p>
            <a:pPr marL="800100" lvl="1" indent="-342900">
              <a:buFont typeface="+mj-lt"/>
              <a:buAutoNum type="arabicPeriod"/>
            </a:pPr>
            <a:r>
              <a:rPr lang="en-US" sz="2000" dirty="0">
                <a:solidFill>
                  <a:srgbClr val="7030A0"/>
                </a:solidFill>
              </a:rPr>
              <a:t>monitoring of clinical performance</a:t>
            </a:r>
          </a:p>
          <a:p>
            <a:pPr marL="800100" lvl="1" indent="-342900">
              <a:buFont typeface="+mj-lt"/>
              <a:buAutoNum type="arabicPeriod"/>
            </a:pPr>
            <a:r>
              <a:rPr lang="en-US" sz="2000" dirty="0">
                <a:solidFill>
                  <a:srgbClr val="7030A0"/>
                </a:solidFill>
              </a:rPr>
              <a:t>problem identification and alerts</a:t>
            </a:r>
          </a:p>
        </p:txBody>
      </p:sp>
    </p:spTree>
    <p:extLst>
      <p:ext uri="{BB962C8B-B14F-4D97-AF65-F5344CB8AC3E}">
        <p14:creationId xmlns:p14="http://schemas.microsoft.com/office/powerpoint/2010/main" val="8396002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92000"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6" name="Titel 1"/>
          <p:cNvSpPr txBox="1">
            <a:spLocks/>
          </p:cNvSpPr>
          <p:nvPr/>
        </p:nvSpPr>
        <p:spPr>
          <a:xfrm>
            <a:off x="8288867" y="6443133"/>
            <a:ext cx="3891279"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Government </a:t>
            </a:r>
            <a:r>
              <a:rPr lang="en-GB" sz="2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R</a:t>
            </a:r>
            <a:r>
              <a:rPr lang="en-GB" sz="2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egulatory Agencies</a:t>
            </a:r>
            <a:endParaRPr lang="en-GB" sz="2000" dirty="0"/>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8" name="Tekstvak 7"/>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9" name="Titel 1"/>
          <p:cNvSpPr txBox="1">
            <a:spLocks/>
          </p:cNvSpPr>
          <p:nvPr/>
        </p:nvSpPr>
        <p:spPr>
          <a:xfrm>
            <a:off x="525991" y="473098"/>
            <a:ext cx="11140018" cy="673629"/>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FDA: the Food and Drug Administration </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4" name="Rechthoek 3"/>
          <p:cNvSpPr/>
          <p:nvPr/>
        </p:nvSpPr>
        <p:spPr>
          <a:xfrm>
            <a:off x="467704" y="1418352"/>
            <a:ext cx="10543737" cy="1015663"/>
          </a:xfrm>
          <a:prstGeom prst="rect">
            <a:avLst/>
          </a:prstGeom>
        </p:spPr>
        <p:txBody>
          <a:bodyPr wrap="square">
            <a:spAutoFit/>
          </a:bodyPr>
          <a:lstStyle/>
          <a:p>
            <a:r>
              <a:rPr lang="en-GB" sz="2000" dirty="0">
                <a:latin typeface="+mj-lt"/>
              </a:rPr>
              <a:t>The Food and Drug Administration (</a:t>
            </a:r>
            <a:r>
              <a:rPr lang="en-GB" sz="2000" dirty="0" smtClean="0">
                <a:latin typeface="+mj-lt"/>
              </a:rPr>
              <a:t>FDA) is </a:t>
            </a:r>
            <a:r>
              <a:rPr lang="en-GB" sz="2000" dirty="0">
                <a:latin typeface="+mj-lt"/>
              </a:rPr>
              <a:t>a </a:t>
            </a:r>
            <a:r>
              <a:rPr lang="en-GB" sz="2000" b="1" dirty="0">
                <a:solidFill>
                  <a:srgbClr val="7030A0"/>
                </a:solidFill>
                <a:latin typeface="+mj-lt"/>
              </a:rPr>
              <a:t>federal</a:t>
            </a:r>
            <a:r>
              <a:rPr lang="en-GB" sz="2000" dirty="0">
                <a:latin typeface="+mj-lt"/>
              </a:rPr>
              <a:t> agency of the United States </a:t>
            </a:r>
            <a:r>
              <a:rPr lang="en-GB" sz="2000" b="1" dirty="0">
                <a:solidFill>
                  <a:srgbClr val="7030A0"/>
                </a:solidFill>
                <a:latin typeface="+mj-lt"/>
              </a:rPr>
              <a:t>Department of Health and Human </a:t>
            </a:r>
            <a:r>
              <a:rPr lang="en-GB" sz="2000" b="1" dirty="0" smtClean="0">
                <a:solidFill>
                  <a:srgbClr val="7030A0"/>
                </a:solidFill>
                <a:latin typeface="+mj-lt"/>
              </a:rPr>
              <a:t>Services</a:t>
            </a:r>
            <a:r>
              <a:rPr lang="en-GB" sz="2000" dirty="0" smtClean="0">
                <a:latin typeface="+mj-lt"/>
              </a:rPr>
              <a:t>. </a:t>
            </a:r>
            <a:r>
              <a:rPr lang="en-GB" sz="2000" dirty="0">
                <a:latin typeface="+mj-lt"/>
              </a:rPr>
              <a:t>The FDA is responsible for protecting and promoting public health through </a:t>
            </a:r>
            <a:r>
              <a:rPr lang="en-GB" sz="2000" dirty="0" smtClean="0">
                <a:latin typeface="+mj-lt"/>
              </a:rPr>
              <a:t>the </a:t>
            </a:r>
            <a:r>
              <a:rPr lang="en-GB" sz="2000" dirty="0">
                <a:latin typeface="+mj-lt"/>
              </a:rPr>
              <a:t>regulation and supervision </a:t>
            </a:r>
            <a:r>
              <a:rPr lang="en-GB" sz="2000" dirty="0" smtClean="0">
                <a:latin typeface="+mj-lt"/>
              </a:rPr>
              <a:t>of medical (</a:t>
            </a:r>
            <a:r>
              <a:rPr lang="en-GB" sz="2000" dirty="0" err="1" smtClean="0">
                <a:latin typeface="+mj-lt"/>
              </a:rPr>
              <a:t>a.o.</a:t>
            </a:r>
            <a:r>
              <a:rPr lang="en-GB" sz="2000" dirty="0" smtClean="0">
                <a:latin typeface="+mj-lt"/>
              </a:rPr>
              <a:t>) devices.  </a:t>
            </a:r>
          </a:p>
        </p:txBody>
      </p:sp>
      <p:sp>
        <p:nvSpPr>
          <p:cNvPr id="10" name="Rechthoek 9"/>
          <p:cNvSpPr/>
          <p:nvPr/>
        </p:nvSpPr>
        <p:spPr>
          <a:xfrm>
            <a:off x="525992" y="2734964"/>
            <a:ext cx="7762876" cy="3385542"/>
          </a:xfrm>
          <a:prstGeom prst="rect">
            <a:avLst/>
          </a:prstGeom>
        </p:spPr>
        <p:txBody>
          <a:bodyPr wrap="square">
            <a:spAutoFit/>
          </a:bodyPr>
          <a:lstStyle/>
          <a:p>
            <a:r>
              <a:rPr lang="en-GB" sz="2000" dirty="0" smtClean="0">
                <a:latin typeface="+mj-lt"/>
              </a:rPr>
              <a:t>The </a:t>
            </a:r>
            <a:r>
              <a:rPr lang="en-GB" sz="2000" b="1" dirty="0">
                <a:solidFill>
                  <a:srgbClr val="7030A0"/>
                </a:solidFill>
                <a:latin typeface="+mj-lt"/>
              </a:rPr>
              <a:t>Center for Devices and Radiological Health (CDRH) </a:t>
            </a:r>
            <a:r>
              <a:rPr lang="en-GB" sz="2000" dirty="0">
                <a:latin typeface="+mj-lt"/>
              </a:rPr>
              <a:t>is the branch of the FDA responsible </a:t>
            </a:r>
            <a:r>
              <a:rPr lang="en-GB" sz="2000" dirty="0" smtClean="0">
                <a:latin typeface="+mj-lt"/>
              </a:rPr>
              <a:t>for: </a:t>
            </a:r>
          </a:p>
          <a:p>
            <a:pPr marL="800100" lvl="1" indent="-342900">
              <a:buFont typeface="Arial" panose="020B0604020202020204" pitchFamily="34" charset="0"/>
              <a:buChar char="•"/>
            </a:pPr>
            <a:r>
              <a:rPr lang="en-GB" sz="2000" dirty="0" smtClean="0">
                <a:latin typeface="+mj-lt"/>
              </a:rPr>
              <a:t>regulating </a:t>
            </a:r>
            <a:r>
              <a:rPr lang="en-GB" sz="2000" dirty="0">
                <a:latin typeface="+mj-lt"/>
              </a:rPr>
              <a:t>firms who manufacture, repackage, relabel, and/or import medical devices sold in the United States. </a:t>
            </a:r>
            <a:endParaRPr lang="en-GB" sz="2000" dirty="0" smtClean="0">
              <a:latin typeface="+mj-lt"/>
            </a:endParaRPr>
          </a:p>
          <a:p>
            <a:pPr marL="800100" lvl="1" indent="-342900">
              <a:buFont typeface="Arial" panose="020B0604020202020204" pitchFamily="34" charset="0"/>
              <a:buChar char="•"/>
            </a:pPr>
            <a:r>
              <a:rPr lang="en-GB" sz="2000" dirty="0" smtClean="0">
                <a:latin typeface="+mj-lt"/>
              </a:rPr>
              <a:t>the </a:t>
            </a:r>
            <a:r>
              <a:rPr lang="en-GB" sz="2000" b="1" dirty="0" smtClean="0">
                <a:solidFill>
                  <a:srgbClr val="7030A0"/>
                </a:solidFill>
                <a:latin typeface="+mj-lt"/>
              </a:rPr>
              <a:t>pre-market </a:t>
            </a:r>
            <a:r>
              <a:rPr lang="en-GB" sz="2000" b="1" dirty="0">
                <a:solidFill>
                  <a:srgbClr val="7030A0"/>
                </a:solidFill>
                <a:latin typeface="+mj-lt"/>
              </a:rPr>
              <a:t>approval </a:t>
            </a:r>
            <a:r>
              <a:rPr lang="en-GB" sz="2000" dirty="0">
                <a:latin typeface="+mj-lt"/>
              </a:rPr>
              <a:t>of all medical devices, as well as overseeing the </a:t>
            </a:r>
            <a:r>
              <a:rPr lang="en-GB" sz="2000" b="1" dirty="0">
                <a:solidFill>
                  <a:srgbClr val="7030A0"/>
                </a:solidFill>
                <a:latin typeface="+mj-lt"/>
              </a:rPr>
              <a:t>manufacturing, performance and safety </a:t>
            </a:r>
            <a:r>
              <a:rPr lang="en-GB" sz="2000" dirty="0">
                <a:latin typeface="+mj-lt"/>
              </a:rPr>
              <a:t>of these devices</a:t>
            </a:r>
            <a:r>
              <a:rPr lang="en-GB" sz="2000" dirty="0" smtClean="0">
                <a:latin typeface="+mj-lt"/>
              </a:rPr>
              <a:t>. </a:t>
            </a:r>
          </a:p>
          <a:p>
            <a:pPr marL="800100" lvl="1" indent="-342900">
              <a:buFont typeface="Arial" panose="020B0604020202020204" pitchFamily="34" charset="0"/>
              <a:buChar char="•"/>
            </a:pPr>
            <a:endParaRPr lang="en-GB" sz="1400" dirty="0">
              <a:latin typeface="+mj-lt"/>
            </a:endParaRPr>
          </a:p>
          <a:p>
            <a:r>
              <a:rPr lang="en-GB" sz="2000" dirty="0">
                <a:latin typeface="+mj-lt"/>
              </a:rPr>
              <a:t>(</a:t>
            </a:r>
            <a:r>
              <a:rPr lang="en-GB" sz="2000" dirty="0" smtClean="0">
                <a:latin typeface="+mj-lt"/>
              </a:rPr>
              <a:t>In </a:t>
            </a:r>
            <a:r>
              <a:rPr lang="en-GB" sz="2000" dirty="0">
                <a:latin typeface="+mj-lt"/>
              </a:rPr>
              <a:t>addition, CDRH regulates radiation-emitting electronic products (medical and non-medical) such as lasers, x-ray systems, ultrasound equipment, microwave ovens and </a:t>
            </a:r>
            <a:r>
              <a:rPr lang="en-GB" sz="2000" dirty="0" err="1">
                <a:latin typeface="+mj-lt"/>
              </a:rPr>
              <a:t>color</a:t>
            </a:r>
            <a:r>
              <a:rPr lang="en-GB" sz="2000" dirty="0">
                <a:latin typeface="+mj-lt"/>
              </a:rPr>
              <a:t> televisions</a:t>
            </a:r>
            <a:r>
              <a:rPr lang="en-GB" sz="2000" dirty="0" smtClean="0">
                <a:latin typeface="+mj-lt"/>
              </a:rPr>
              <a:t>.)</a:t>
            </a:r>
            <a:endParaRPr lang="en-GB" sz="2000" dirty="0">
              <a:latin typeface="+mj-lt"/>
            </a:endParaRPr>
          </a:p>
        </p:txBody>
      </p:sp>
      <p:pic>
        <p:nvPicPr>
          <p:cNvPr id="2" name="Afbeelding 1"/>
          <p:cNvPicPr>
            <a:picLocks noChangeAspect="1"/>
          </p:cNvPicPr>
          <p:nvPr/>
        </p:nvPicPr>
        <p:blipFill>
          <a:blip r:embed="rId2"/>
          <a:stretch>
            <a:fillRect/>
          </a:stretch>
        </p:blipFill>
        <p:spPr>
          <a:xfrm>
            <a:off x="8586439" y="2924826"/>
            <a:ext cx="3434088" cy="2913187"/>
          </a:xfrm>
          <a:prstGeom prst="rect">
            <a:avLst/>
          </a:prstGeom>
        </p:spPr>
      </p:pic>
    </p:spTree>
    <p:extLst>
      <p:ext uri="{BB962C8B-B14F-4D97-AF65-F5344CB8AC3E}">
        <p14:creationId xmlns:p14="http://schemas.microsoft.com/office/powerpoint/2010/main" val="6885339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92000"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6" name="Titel 1"/>
          <p:cNvSpPr txBox="1">
            <a:spLocks/>
          </p:cNvSpPr>
          <p:nvPr/>
        </p:nvSpPr>
        <p:spPr>
          <a:xfrm>
            <a:off x="8288867" y="6443133"/>
            <a:ext cx="3891279"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Government </a:t>
            </a:r>
            <a:r>
              <a:rPr lang="en-GB" sz="2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R</a:t>
            </a:r>
            <a:r>
              <a:rPr lang="en-GB" sz="2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egulatory Agencies</a:t>
            </a:r>
            <a:endParaRPr lang="en-GB" sz="2000" dirty="0"/>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8" name="Tekstvak 7"/>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9" name="Titel 1"/>
          <p:cNvSpPr txBox="1">
            <a:spLocks/>
          </p:cNvSpPr>
          <p:nvPr/>
        </p:nvSpPr>
        <p:spPr>
          <a:xfrm>
            <a:off x="525991" y="473098"/>
            <a:ext cx="11140018" cy="673629"/>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Product Classification</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2" name="Rechthoek 1"/>
          <p:cNvSpPr/>
          <p:nvPr/>
        </p:nvSpPr>
        <p:spPr>
          <a:xfrm>
            <a:off x="467704" y="1425301"/>
            <a:ext cx="10658476" cy="646331"/>
          </a:xfrm>
          <a:prstGeom prst="rect">
            <a:avLst/>
          </a:prstGeom>
        </p:spPr>
        <p:txBody>
          <a:bodyPr wrap="square">
            <a:spAutoFit/>
          </a:bodyPr>
          <a:lstStyle/>
          <a:p>
            <a:r>
              <a:rPr lang="en-GB" dirty="0">
                <a:latin typeface="+mj-lt"/>
              </a:rPr>
              <a:t>Under the Food, Drug, and Cosmetic Act, the U.S. Food and Drug Administration recognizes </a:t>
            </a:r>
            <a:r>
              <a:rPr lang="en-GB" b="1" dirty="0">
                <a:solidFill>
                  <a:srgbClr val="7030A0"/>
                </a:solidFill>
                <a:latin typeface="+mj-lt"/>
              </a:rPr>
              <a:t>three classes of medical devices</a:t>
            </a:r>
            <a:r>
              <a:rPr lang="en-GB" dirty="0">
                <a:latin typeface="+mj-lt"/>
              </a:rPr>
              <a:t>, based on the level of control necessary to assure safety and effectiveness</a:t>
            </a:r>
            <a:r>
              <a:rPr lang="en-GB" dirty="0" smtClean="0">
                <a:latin typeface="+mj-lt"/>
              </a:rPr>
              <a:t>.</a:t>
            </a:r>
          </a:p>
        </p:txBody>
      </p:sp>
      <p:sp>
        <p:nvSpPr>
          <p:cNvPr id="3" name="Rechthoek 2"/>
          <p:cNvSpPr/>
          <p:nvPr/>
        </p:nvSpPr>
        <p:spPr>
          <a:xfrm>
            <a:off x="496847" y="2512447"/>
            <a:ext cx="10876413" cy="1754326"/>
          </a:xfrm>
          <a:prstGeom prst="rect">
            <a:avLst/>
          </a:prstGeom>
        </p:spPr>
        <p:txBody>
          <a:bodyPr wrap="square">
            <a:spAutoFit/>
          </a:bodyPr>
          <a:lstStyle/>
          <a:p>
            <a:pPr lvl="0"/>
            <a:r>
              <a:rPr lang="en-GB" dirty="0" smtClean="0">
                <a:solidFill>
                  <a:srgbClr val="000000"/>
                </a:solidFill>
                <a:latin typeface="Calibri Light" panose="020F0302020204030204"/>
              </a:rPr>
              <a:t>The </a:t>
            </a:r>
            <a:r>
              <a:rPr lang="en-GB" dirty="0">
                <a:solidFill>
                  <a:srgbClr val="000000"/>
                </a:solidFill>
                <a:latin typeface="Calibri Light" panose="020F0302020204030204"/>
              </a:rPr>
              <a:t>USFDA allows for </a:t>
            </a:r>
            <a:r>
              <a:rPr lang="en-GB" b="1" dirty="0">
                <a:solidFill>
                  <a:srgbClr val="7030A0"/>
                </a:solidFill>
                <a:latin typeface="Calibri Light" panose="020F0302020204030204"/>
              </a:rPr>
              <a:t>two regulatory pathways </a:t>
            </a:r>
            <a:r>
              <a:rPr lang="en-GB" dirty="0">
                <a:solidFill>
                  <a:srgbClr val="000000"/>
                </a:solidFill>
                <a:latin typeface="Calibri Light" panose="020F0302020204030204"/>
              </a:rPr>
              <a:t>that allow the marketing of medical devices. </a:t>
            </a:r>
            <a:endParaRPr lang="en-GB" dirty="0" smtClean="0">
              <a:solidFill>
                <a:srgbClr val="000000"/>
              </a:solidFill>
              <a:latin typeface="Calibri Light" panose="020F0302020204030204"/>
            </a:endParaRPr>
          </a:p>
          <a:p>
            <a:pPr lvl="0"/>
            <a:endParaRPr lang="en-GB" dirty="0">
              <a:solidFill>
                <a:srgbClr val="000000"/>
              </a:solidFill>
              <a:latin typeface="Calibri Light" panose="020F0302020204030204"/>
            </a:endParaRPr>
          </a:p>
          <a:p>
            <a:pPr lvl="0"/>
            <a:r>
              <a:rPr lang="en-GB" dirty="0" smtClean="0">
                <a:solidFill>
                  <a:srgbClr val="000000"/>
                </a:solidFill>
                <a:latin typeface="Calibri Light" panose="020F0302020204030204"/>
              </a:rPr>
              <a:t>The </a:t>
            </a:r>
            <a:r>
              <a:rPr lang="en-GB" dirty="0">
                <a:solidFill>
                  <a:srgbClr val="000000"/>
                </a:solidFill>
                <a:latin typeface="Calibri Light" panose="020F0302020204030204"/>
              </a:rPr>
              <a:t>first, and by far the most common is the so-called </a:t>
            </a:r>
            <a:r>
              <a:rPr lang="en-GB" b="1" dirty="0">
                <a:solidFill>
                  <a:srgbClr val="7030A0"/>
                </a:solidFill>
                <a:latin typeface="Calibri Light" panose="020F0302020204030204"/>
              </a:rPr>
              <a:t>510(k) </a:t>
            </a:r>
            <a:r>
              <a:rPr lang="en-GB" b="1" dirty="0" smtClean="0">
                <a:solidFill>
                  <a:srgbClr val="7030A0"/>
                </a:solidFill>
                <a:latin typeface="Calibri Light" panose="020F0302020204030204"/>
              </a:rPr>
              <a:t>process</a:t>
            </a:r>
            <a:r>
              <a:rPr lang="en-GB" dirty="0" smtClean="0">
                <a:solidFill>
                  <a:srgbClr val="000000"/>
                </a:solidFill>
                <a:latin typeface="Calibri Light" panose="020F0302020204030204"/>
              </a:rPr>
              <a:t>. A </a:t>
            </a:r>
            <a:r>
              <a:rPr lang="en-GB" dirty="0">
                <a:solidFill>
                  <a:srgbClr val="000000"/>
                </a:solidFill>
                <a:latin typeface="Calibri Light" panose="020F0302020204030204"/>
              </a:rPr>
              <a:t>new medical device that can be demonstrated to be "substantially equivalent" to a previously legally marketed device can be "cleared" by the FDA for marketing as long as the general and special </a:t>
            </a:r>
            <a:r>
              <a:rPr lang="en-GB" dirty="0" smtClean="0">
                <a:solidFill>
                  <a:srgbClr val="000000"/>
                </a:solidFill>
                <a:latin typeface="Calibri Light" panose="020F0302020204030204"/>
              </a:rPr>
              <a:t>controls are </a:t>
            </a:r>
            <a:r>
              <a:rPr lang="en-GB" dirty="0">
                <a:solidFill>
                  <a:srgbClr val="000000"/>
                </a:solidFill>
                <a:latin typeface="Calibri Light" panose="020F0302020204030204"/>
              </a:rPr>
              <a:t>met. The vast majority of new medical devices (99%) enter the marketplace via this process. The 510(k) pathway rarely requires clinical trials. </a:t>
            </a:r>
          </a:p>
        </p:txBody>
      </p:sp>
      <p:sp>
        <p:nvSpPr>
          <p:cNvPr id="4" name="Rechthoek 3"/>
          <p:cNvSpPr/>
          <p:nvPr/>
        </p:nvSpPr>
        <p:spPr>
          <a:xfrm>
            <a:off x="467704" y="4576939"/>
            <a:ext cx="10598229" cy="646331"/>
          </a:xfrm>
          <a:prstGeom prst="rect">
            <a:avLst/>
          </a:prstGeom>
        </p:spPr>
        <p:txBody>
          <a:bodyPr wrap="square">
            <a:spAutoFit/>
          </a:bodyPr>
          <a:lstStyle/>
          <a:p>
            <a:pPr lvl="0"/>
            <a:r>
              <a:rPr lang="en-GB" dirty="0">
                <a:solidFill>
                  <a:srgbClr val="000000"/>
                </a:solidFill>
                <a:latin typeface="Calibri Light" panose="020F0302020204030204"/>
              </a:rPr>
              <a:t>The second regulatory pathway for new medical devices is the </a:t>
            </a:r>
            <a:r>
              <a:rPr lang="en-GB" b="1" dirty="0">
                <a:solidFill>
                  <a:srgbClr val="7030A0"/>
                </a:solidFill>
                <a:latin typeface="Calibri Light" panose="020F0302020204030204"/>
              </a:rPr>
              <a:t>Premarket Approval process</a:t>
            </a:r>
            <a:r>
              <a:rPr lang="en-GB" dirty="0">
                <a:solidFill>
                  <a:srgbClr val="000000"/>
                </a:solidFill>
                <a:latin typeface="Calibri Light" panose="020F0302020204030204"/>
              </a:rPr>
              <a:t>, </a:t>
            </a:r>
            <a:r>
              <a:rPr lang="en-GB" dirty="0" smtClean="0">
                <a:solidFill>
                  <a:srgbClr val="000000"/>
                </a:solidFill>
                <a:latin typeface="Calibri Light" panose="020F0302020204030204"/>
              </a:rPr>
              <a:t>which </a:t>
            </a:r>
            <a:r>
              <a:rPr lang="en-GB" dirty="0">
                <a:solidFill>
                  <a:srgbClr val="000000"/>
                </a:solidFill>
                <a:latin typeface="Calibri Light" panose="020F0302020204030204"/>
              </a:rPr>
              <a:t>is similar to the pathway for a new drug approval. Typically, clinical trials are required for this premarket approval pathway</a:t>
            </a:r>
            <a:r>
              <a:rPr lang="en-GB" dirty="0" smtClean="0">
                <a:solidFill>
                  <a:srgbClr val="000000"/>
                </a:solidFill>
                <a:latin typeface="Calibri Light" panose="020F0302020204030204"/>
              </a:rPr>
              <a:t>.</a:t>
            </a:r>
            <a:endParaRPr lang="en-GB" dirty="0">
              <a:solidFill>
                <a:srgbClr val="000000"/>
              </a:solidFill>
              <a:latin typeface="Calibri Light" panose="020F0302020204030204"/>
            </a:endParaRPr>
          </a:p>
        </p:txBody>
      </p:sp>
    </p:spTree>
    <p:extLst>
      <p:ext uri="{BB962C8B-B14F-4D97-AF65-F5344CB8AC3E}">
        <p14:creationId xmlns:p14="http://schemas.microsoft.com/office/powerpoint/2010/main" val="30797626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92000"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2" name="Titel 1"/>
          <p:cNvSpPr>
            <a:spLocks noGrp="1"/>
          </p:cNvSpPr>
          <p:nvPr>
            <p:ph type="title" idx="4294967295"/>
          </p:nvPr>
        </p:nvSpPr>
        <p:spPr>
          <a:xfrm>
            <a:off x="476249" y="440796"/>
            <a:ext cx="11521018"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Device Attributes</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8288867" y="6443133"/>
            <a:ext cx="3891279"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Government </a:t>
            </a:r>
            <a:r>
              <a:rPr lang="en-GB" sz="2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R</a:t>
            </a:r>
            <a:r>
              <a:rPr lang="en-GB" sz="2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egulatory Agencies</a:t>
            </a:r>
            <a:endParaRPr lang="en-GB" sz="2000" dirty="0"/>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7" name="Tekstvak 6"/>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9" name="Rechthoek 8"/>
          <p:cNvSpPr/>
          <p:nvPr/>
        </p:nvSpPr>
        <p:spPr>
          <a:xfrm>
            <a:off x="476249" y="2992888"/>
            <a:ext cx="11294533" cy="923330"/>
          </a:xfrm>
          <a:prstGeom prst="rect">
            <a:avLst/>
          </a:prstGeom>
        </p:spPr>
        <p:txBody>
          <a:bodyPr wrap="square">
            <a:spAutoFit/>
          </a:bodyPr>
          <a:lstStyle/>
          <a:p>
            <a:r>
              <a:rPr lang="en-GB" dirty="0">
                <a:latin typeface="+mj-lt"/>
              </a:rPr>
              <a:t>Device classification depends on the </a:t>
            </a:r>
            <a:r>
              <a:rPr lang="en-GB" b="1" dirty="0">
                <a:solidFill>
                  <a:srgbClr val="7030A0"/>
                </a:solidFill>
                <a:latin typeface="+mj-lt"/>
              </a:rPr>
              <a:t>intended use of the device </a:t>
            </a:r>
            <a:r>
              <a:rPr lang="en-GB" dirty="0">
                <a:latin typeface="+mj-lt"/>
              </a:rPr>
              <a:t>and also upon indications for use. </a:t>
            </a:r>
            <a:endParaRPr lang="en-GB" dirty="0" smtClean="0">
              <a:latin typeface="+mj-lt"/>
            </a:endParaRPr>
          </a:p>
          <a:p>
            <a:pPr lvl="1"/>
            <a:r>
              <a:rPr lang="en-GB" dirty="0" smtClean="0">
                <a:latin typeface="+mj-lt"/>
              </a:rPr>
              <a:t>For </a:t>
            </a:r>
            <a:r>
              <a:rPr lang="en-GB" dirty="0">
                <a:latin typeface="+mj-lt"/>
              </a:rPr>
              <a:t>example, a scalpel's intended use is to cut tissue. A subset of intended use arises when a more specialized indication is added in the device's </a:t>
            </a:r>
            <a:r>
              <a:rPr lang="en-GB" dirty="0" smtClean="0">
                <a:latin typeface="+mj-lt"/>
              </a:rPr>
              <a:t>labelling </a:t>
            </a:r>
            <a:r>
              <a:rPr lang="en-GB" dirty="0">
                <a:latin typeface="+mj-lt"/>
              </a:rPr>
              <a:t>such as, "for making incisions in the cornea". </a:t>
            </a:r>
            <a:endParaRPr lang="en-GB" dirty="0" smtClean="0">
              <a:latin typeface="+mj-lt"/>
            </a:endParaRPr>
          </a:p>
        </p:txBody>
      </p:sp>
      <p:sp>
        <p:nvSpPr>
          <p:cNvPr id="12" name="Rechthoek 11"/>
          <p:cNvSpPr/>
          <p:nvPr/>
        </p:nvSpPr>
        <p:spPr>
          <a:xfrm>
            <a:off x="476249" y="1503426"/>
            <a:ext cx="10329333" cy="1200329"/>
          </a:xfrm>
          <a:prstGeom prst="rect">
            <a:avLst/>
          </a:prstGeom>
        </p:spPr>
        <p:txBody>
          <a:bodyPr wrap="square">
            <a:spAutoFit/>
          </a:bodyPr>
          <a:lstStyle/>
          <a:p>
            <a:r>
              <a:rPr lang="en-GB" dirty="0">
                <a:latin typeface="+mj-lt"/>
              </a:rPr>
              <a:t>The Food and Drug Administration (FDA) has established classifications for approximately 1,700 different generic types of devices and grouped them into 16 medical specialties referred to as </a:t>
            </a:r>
            <a:r>
              <a:rPr lang="en-GB" b="1" dirty="0">
                <a:solidFill>
                  <a:srgbClr val="7030A0"/>
                </a:solidFill>
                <a:latin typeface="+mj-lt"/>
              </a:rPr>
              <a:t>panels</a:t>
            </a:r>
            <a:r>
              <a:rPr lang="en-GB" dirty="0">
                <a:latin typeface="+mj-lt"/>
              </a:rPr>
              <a:t>. Each of these generic types of devices is assigned to one of three regulatory classes based on the level of control necessary to assure the safety and effectiveness of the device. </a:t>
            </a:r>
          </a:p>
        </p:txBody>
      </p:sp>
      <p:sp>
        <p:nvSpPr>
          <p:cNvPr id="10" name="Rechthoek 9"/>
          <p:cNvSpPr/>
          <p:nvPr/>
        </p:nvSpPr>
        <p:spPr>
          <a:xfrm>
            <a:off x="0" y="-3113"/>
            <a:ext cx="2081019" cy="461665"/>
          </a:xfrm>
          <a:prstGeom prst="rect">
            <a:avLst/>
          </a:prstGeom>
        </p:spPr>
        <p:txBody>
          <a:bodyPr wrap="none">
            <a:spAutoFit/>
          </a:bodyPr>
          <a:lstStyle/>
          <a:p>
            <a:r>
              <a:rPr lang="en-GB" sz="2400" b="1" kern="0" spc="-5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Product </a:t>
            </a:r>
            <a:r>
              <a:rPr lang="en-GB" sz="2400" b="1" kern="0" spc="-5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Control </a:t>
            </a:r>
            <a:endParaRPr lang="en-US" sz="1100" dirty="0"/>
          </a:p>
        </p:txBody>
      </p:sp>
      <p:sp>
        <p:nvSpPr>
          <p:cNvPr id="3" name="Rechthoek 2"/>
          <p:cNvSpPr/>
          <p:nvPr/>
        </p:nvSpPr>
        <p:spPr>
          <a:xfrm>
            <a:off x="476249" y="4088642"/>
            <a:ext cx="10784496" cy="646331"/>
          </a:xfrm>
          <a:prstGeom prst="rect">
            <a:avLst/>
          </a:prstGeom>
        </p:spPr>
        <p:txBody>
          <a:bodyPr wrap="square">
            <a:spAutoFit/>
          </a:bodyPr>
          <a:lstStyle/>
          <a:p>
            <a:pPr lvl="0"/>
            <a:r>
              <a:rPr lang="en-GB" dirty="0" smtClean="0">
                <a:solidFill>
                  <a:srgbClr val="000000"/>
                </a:solidFill>
                <a:latin typeface="Calibri Light" panose="020F0302020204030204"/>
              </a:rPr>
              <a:t>Classification </a:t>
            </a:r>
            <a:r>
              <a:rPr lang="en-GB" dirty="0">
                <a:solidFill>
                  <a:srgbClr val="000000"/>
                </a:solidFill>
                <a:latin typeface="Calibri Light" panose="020F0302020204030204"/>
              </a:rPr>
              <a:t>is risk based, that is, the risk the device poses to the patient and/or the user is a major factor in the class it is assigned. Class I includes devices with the lowest risk and Class III includes those with the greatest risk.</a:t>
            </a:r>
          </a:p>
        </p:txBody>
      </p:sp>
      <p:sp>
        <p:nvSpPr>
          <p:cNvPr id="4" name="Rechthoek 3"/>
          <p:cNvSpPr/>
          <p:nvPr/>
        </p:nvSpPr>
        <p:spPr>
          <a:xfrm>
            <a:off x="4815792" y="5301105"/>
            <a:ext cx="6444953" cy="646331"/>
          </a:xfrm>
          <a:prstGeom prst="rect">
            <a:avLst/>
          </a:prstGeom>
          <a:solidFill>
            <a:schemeClr val="bg2"/>
          </a:solidFill>
          <a:ln>
            <a:solidFill>
              <a:srgbClr val="7030A0"/>
            </a:solidFill>
          </a:ln>
        </p:spPr>
        <p:txBody>
          <a:bodyPr wrap="square">
            <a:spAutoFit/>
          </a:bodyPr>
          <a:lstStyle/>
          <a:p>
            <a:pPr lvl="0" algn="ctr"/>
            <a:r>
              <a:rPr lang="en-GB" dirty="0">
                <a:solidFill>
                  <a:srgbClr val="000000"/>
                </a:solidFill>
                <a:latin typeface="Calibri Light" panose="020F0302020204030204"/>
              </a:rPr>
              <a:t>Indications for </a:t>
            </a:r>
            <a:r>
              <a:rPr lang="en-GB" dirty="0" smtClean="0">
                <a:solidFill>
                  <a:srgbClr val="000000"/>
                </a:solidFill>
                <a:latin typeface="Calibri Light" panose="020F0302020204030204"/>
              </a:rPr>
              <a:t>intended use </a:t>
            </a:r>
            <a:r>
              <a:rPr lang="en-GB" dirty="0">
                <a:solidFill>
                  <a:srgbClr val="000000"/>
                </a:solidFill>
                <a:latin typeface="Calibri Light" panose="020F0302020204030204"/>
              </a:rPr>
              <a:t>can be found in the device's </a:t>
            </a:r>
            <a:r>
              <a:rPr lang="en-GB" dirty="0" smtClean="0">
                <a:solidFill>
                  <a:srgbClr val="000000"/>
                </a:solidFill>
                <a:latin typeface="Calibri Light" panose="020F0302020204030204"/>
              </a:rPr>
              <a:t>labelling, </a:t>
            </a:r>
          </a:p>
          <a:p>
            <a:pPr lvl="0" algn="ctr"/>
            <a:r>
              <a:rPr lang="en-GB" dirty="0" smtClean="0">
                <a:solidFill>
                  <a:srgbClr val="000000"/>
                </a:solidFill>
                <a:latin typeface="Calibri Light" panose="020F0302020204030204"/>
              </a:rPr>
              <a:t>but </a:t>
            </a:r>
            <a:r>
              <a:rPr lang="en-GB" dirty="0">
                <a:solidFill>
                  <a:srgbClr val="000000"/>
                </a:solidFill>
                <a:latin typeface="Calibri Light" panose="020F0302020204030204"/>
              </a:rPr>
              <a:t>may also be conveyed orally during sale of the product. </a:t>
            </a:r>
          </a:p>
        </p:txBody>
      </p:sp>
    </p:spTree>
    <p:extLst>
      <p:ext uri="{BB962C8B-B14F-4D97-AF65-F5344CB8AC3E}">
        <p14:creationId xmlns:p14="http://schemas.microsoft.com/office/powerpoint/2010/main" val="15921314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92000"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6" name="Titel 1"/>
          <p:cNvSpPr txBox="1">
            <a:spLocks/>
          </p:cNvSpPr>
          <p:nvPr/>
        </p:nvSpPr>
        <p:spPr>
          <a:xfrm>
            <a:off x="8288867" y="6443133"/>
            <a:ext cx="3891279"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Government </a:t>
            </a:r>
            <a:r>
              <a:rPr lang="en-GB" sz="2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R</a:t>
            </a:r>
            <a:r>
              <a:rPr lang="en-GB" sz="2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egulatory Agencies</a:t>
            </a:r>
            <a:endParaRPr lang="en-GB" sz="2000" dirty="0"/>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8" name="Tekstvak 7"/>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9" name="Titel 1"/>
          <p:cNvSpPr txBox="1">
            <a:spLocks/>
          </p:cNvSpPr>
          <p:nvPr/>
        </p:nvSpPr>
        <p:spPr>
          <a:xfrm>
            <a:off x="525991" y="473098"/>
            <a:ext cx="11140018" cy="673629"/>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FDA: Medical Device Classification</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pic>
        <p:nvPicPr>
          <p:cNvPr id="3" name="Afbeelding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72432" y="1474134"/>
            <a:ext cx="11293577" cy="3995261"/>
          </a:xfrm>
          <a:prstGeom prst="rect">
            <a:avLst/>
          </a:prstGeom>
        </p:spPr>
      </p:pic>
      <p:sp>
        <p:nvSpPr>
          <p:cNvPr id="2" name="Tekstvak 1"/>
          <p:cNvSpPr txBox="1"/>
          <p:nvPr/>
        </p:nvSpPr>
        <p:spPr>
          <a:xfrm>
            <a:off x="6207672" y="5607503"/>
            <a:ext cx="5754429" cy="646331"/>
          </a:xfrm>
          <a:prstGeom prst="rect">
            <a:avLst/>
          </a:prstGeom>
          <a:solidFill>
            <a:schemeClr val="bg2"/>
          </a:solidFill>
          <a:ln>
            <a:solidFill>
              <a:srgbClr val="7030A0"/>
            </a:solidFill>
          </a:ln>
        </p:spPr>
        <p:txBody>
          <a:bodyPr wrap="square" rtlCol="0">
            <a:spAutoFit/>
          </a:bodyPr>
          <a:lstStyle/>
          <a:p>
            <a:r>
              <a:rPr lang="en-US" dirty="0" smtClean="0"/>
              <a:t>IDE: Initial Device Exemption gives the possibility to test a new system on the market before getting 510(k) clearance</a:t>
            </a:r>
            <a:endParaRPr lang="en-US" dirty="0"/>
          </a:p>
        </p:txBody>
      </p:sp>
    </p:spTree>
    <p:extLst>
      <p:ext uri="{BB962C8B-B14F-4D97-AF65-F5344CB8AC3E}">
        <p14:creationId xmlns:p14="http://schemas.microsoft.com/office/powerpoint/2010/main" val="27437653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92000"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6" name="Titel 1"/>
          <p:cNvSpPr txBox="1">
            <a:spLocks/>
          </p:cNvSpPr>
          <p:nvPr/>
        </p:nvSpPr>
        <p:spPr>
          <a:xfrm>
            <a:off x="8288867" y="6443133"/>
            <a:ext cx="3891279"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Government </a:t>
            </a:r>
            <a:r>
              <a:rPr lang="en-GB" sz="2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R</a:t>
            </a:r>
            <a:r>
              <a:rPr lang="en-GB" sz="2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egulatory Agencies</a:t>
            </a:r>
            <a:endParaRPr lang="en-GB" sz="2000" dirty="0"/>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8" name="Tekstvak 7"/>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9" name="Titel 1"/>
          <p:cNvSpPr txBox="1">
            <a:spLocks/>
          </p:cNvSpPr>
          <p:nvPr/>
        </p:nvSpPr>
        <p:spPr>
          <a:xfrm>
            <a:off x="525991" y="473098"/>
            <a:ext cx="11140018" cy="673629"/>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FDA Controls</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pic>
        <p:nvPicPr>
          <p:cNvPr id="4" name="Afbeelding 3"/>
          <p:cNvPicPr>
            <a:picLocks noChangeAspect="1"/>
          </p:cNvPicPr>
          <p:nvPr/>
        </p:nvPicPr>
        <p:blipFill>
          <a:blip r:embed="rId2"/>
          <a:stretch>
            <a:fillRect/>
          </a:stretch>
        </p:blipFill>
        <p:spPr>
          <a:xfrm>
            <a:off x="223617" y="1595007"/>
            <a:ext cx="11735219" cy="4261738"/>
          </a:xfrm>
          <a:prstGeom prst="rect">
            <a:avLst/>
          </a:prstGeom>
        </p:spPr>
      </p:pic>
    </p:spTree>
    <p:extLst>
      <p:ext uri="{BB962C8B-B14F-4D97-AF65-F5344CB8AC3E}">
        <p14:creationId xmlns:p14="http://schemas.microsoft.com/office/powerpoint/2010/main" val="31393150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92000"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6" name="Titel 1"/>
          <p:cNvSpPr txBox="1">
            <a:spLocks/>
          </p:cNvSpPr>
          <p:nvPr/>
        </p:nvSpPr>
        <p:spPr>
          <a:xfrm>
            <a:off x="8288867" y="6443133"/>
            <a:ext cx="3891279"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Government </a:t>
            </a:r>
            <a:r>
              <a:rPr lang="en-GB" sz="2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R</a:t>
            </a:r>
            <a:r>
              <a:rPr lang="en-GB" sz="2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egulatory Agencies</a:t>
            </a:r>
            <a:endParaRPr lang="en-GB" sz="2000" dirty="0"/>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8" name="Tekstvak 7"/>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9" name="Titel 1"/>
          <p:cNvSpPr txBox="1">
            <a:spLocks/>
          </p:cNvSpPr>
          <p:nvPr/>
        </p:nvSpPr>
        <p:spPr>
          <a:xfrm>
            <a:off x="525991" y="473098"/>
            <a:ext cx="11140018" cy="673629"/>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FDA: General Controls</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2" name="Rechthoek 1"/>
          <p:cNvSpPr/>
          <p:nvPr/>
        </p:nvSpPr>
        <p:spPr>
          <a:xfrm>
            <a:off x="1092972" y="2771432"/>
            <a:ext cx="9311632" cy="2246769"/>
          </a:xfrm>
          <a:prstGeom prst="rect">
            <a:avLst/>
          </a:prstGeom>
        </p:spPr>
        <p:txBody>
          <a:bodyPr wrap="square">
            <a:spAutoFit/>
          </a:bodyPr>
          <a:lstStyle/>
          <a:p>
            <a:pPr marL="285750" indent="-285750">
              <a:spcBef>
                <a:spcPts val="600"/>
              </a:spcBef>
              <a:buFont typeface="Arial" panose="020B0604020202020204" pitchFamily="34" charset="0"/>
              <a:buChar char="•"/>
            </a:pPr>
            <a:r>
              <a:rPr lang="en-GB" sz="2000" b="1" dirty="0" smtClean="0">
                <a:solidFill>
                  <a:srgbClr val="7030A0"/>
                </a:solidFill>
                <a:latin typeface="+mj-lt"/>
              </a:rPr>
              <a:t>establishment registration </a:t>
            </a:r>
            <a:r>
              <a:rPr lang="en-GB" sz="2000" dirty="0" smtClean="0">
                <a:latin typeface="+mj-lt"/>
              </a:rPr>
              <a:t>— for e.g. manufacturers</a:t>
            </a:r>
            <a:r>
              <a:rPr lang="en-GB" sz="2000" dirty="0">
                <a:latin typeface="+mj-lt"/>
              </a:rPr>
              <a:t>, </a:t>
            </a:r>
            <a:r>
              <a:rPr lang="en-GB" sz="2000" dirty="0" smtClean="0">
                <a:latin typeface="+mj-lt"/>
              </a:rPr>
              <a:t>distributors </a:t>
            </a:r>
            <a:r>
              <a:rPr lang="en-GB" sz="2000" dirty="0">
                <a:latin typeface="+mj-lt"/>
              </a:rPr>
              <a:t>and foreign </a:t>
            </a:r>
            <a:r>
              <a:rPr lang="en-GB" sz="2000" dirty="0" smtClean="0">
                <a:latin typeface="+mj-lt"/>
              </a:rPr>
              <a:t>firms</a:t>
            </a:r>
            <a:endParaRPr lang="en-GB" sz="2000" dirty="0">
              <a:latin typeface="+mj-lt"/>
            </a:endParaRPr>
          </a:p>
          <a:p>
            <a:pPr marL="285750" indent="-285750">
              <a:spcBef>
                <a:spcPts val="600"/>
              </a:spcBef>
              <a:buFont typeface="Arial" panose="020B0604020202020204" pitchFamily="34" charset="0"/>
              <a:buChar char="•"/>
            </a:pPr>
            <a:r>
              <a:rPr lang="en-GB" sz="2000" b="1" dirty="0" smtClean="0">
                <a:solidFill>
                  <a:srgbClr val="7030A0"/>
                </a:solidFill>
                <a:latin typeface="+mj-lt"/>
              </a:rPr>
              <a:t>device listing </a:t>
            </a:r>
            <a:r>
              <a:rPr lang="en-GB" sz="2000" dirty="0" smtClean="0">
                <a:latin typeface="+mj-lt"/>
              </a:rPr>
              <a:t>— listing </a:t>
            </a:r>
            <a:r>
              <a:rPr lang="en-GB" sz="2000" dirty="0">
                <a:latin typeface="+mj-lt"/>
              </a:rPr>
              <a:t>with FDA of all devices to be marketed;</a:t>
            </a:r>
          </a:p>
          <a:p>
            <a:pPr marL="285750" indent="-285750">
              <a:spcBef>
                <a:spcPts val="600"/>
              </a:spcBef>
              <a:buFont typeface="Arial" panose="020B0604020202020204" pitchFamily="34" charset="0"/>
              <a:buChar char="•"/>
            </a:pPr>
            <a:r>
              <a:rPr lang="en-GB" sz="2000" b="1" dirty="0" smtClean="0">
                <a:solidFill>
                  <a:srgbClr val="7030A0"/>
                </a:solidFill>
                <a:latin typeface="+mj-lt"/>
              </a:rPr>
              <a:t>good </a:t>
            </a:r>
            <a:r>
              <a:rPr lang="en-GB" sz="2000" b="1" dirty="0">
                <a:solidFill>
                  <a:srgbClr val="7030A0"/>
                </a:solidFill>
                <a:latin typeface="+mj-lt"/>
              </a:rPr>
              <a:t>manufacturing practices (GMP)—</a:t>
            </a:r>
            <a:r>
              <a:rPr lang="en-GB" sz="2000" dirty="0">
                <a:latin typeface="+mj-lt"/>
              </a:rPr>
              <a:t>manufacturing of devices in </a:t>
            </a:r>
            <a:r>
              <a:rPr lang="en-GB" sz="2000" dirty="0" smtClean="0">
                <a:latin typeface="+mj-lt"/>
              </a:rPr>
              <a:t>accordance with </a:t>
            </a:r>
            <a:r>
              <a:rPr lang="en-GB" sz="2000" dirty="0">
                <a:latin typeface="+mj-lt"/>
              </a:rPr>
              <a:t>the Quality Systems Regulation (QSR</a:t>
            </a:r>
            <a:r>
              <a:rPr lang="en-GB" sz="2000" dirty="0" smtClean="0">
                <a:latin typeface="+mj-lt"/>
              </a:rPr>
              <a:t>)</a:t>
            </a:r>
          </a:p>
          <a:p>
            <a:pPr marL="285750" indent="-285750">
              <a:spcBef>
                <a:spcPts val="600"/>
              </a:spcBef>
              <a:buFont typeface="Arial" panose="020B0604020202020204" pitchFamily="34" charset="0"/>
              <a:buChar char="•"/>
            </a:pPr>
            <a:r>
              <a:rPr lang="en-GB" sz="2000" b="1" dirty="0" smtClean="0">
                <a:solidFill>
                  <a:srgbClr val="7030A0"/>
                </a:solidFill>
                <a:latin typeface="+mj-lt"/>
              </a:rPr>
              <a:t>labelling</a:t>
            </a:r>
            <a:r>
              <a:rPr lang="en-GB" sz="2000" dirty="0" smtClean="0">
                <a:latin typeface="+mj-lt"/>
              </a:rPr>
              <a:t> — labelling </a:t>
            </a:r>
            <a:r>
              <a:rPr lang="en-GB" sz="2000" dirty="0">
                <a:latin typeface="+mj-lt"/>
              </a:rPr>
              <a:t>of devices or in vitro diagnostic products</a:t>
            </a:r>
            <a:r>
              <a:rPr lang="en-GB" sz="2000" dirty="0" smtClean="0">
                <a:latin typeface="+mj-lt"/>
              </a:rPr>
              <a:t>; </a:t>
            </a:r>
          </a:p>
          <a:p>
            <a:pPr marL="285750" indent="-285750">
              <a:spcBef>
                <a:spcPts val="600"/>
              </a:spcBef>
              <a:buFont typeface="Arial" panose="020B0604020202020204" pitchFamily="34" charset="0"/>
              <a:buChar char="•"/>
            </a:pPr>
            <a:r>
              <a:rPr lang="en-GB" sz="2000" b="1" dirty="0" smtClean="0">
                <a:solidFill>
                  <a:srgbClr val="7030A0"/>
                </a:solidFill>
                <a:latin typeface="+mj-lt"/>
              </a:rPr>
              <a:t>premarket notification </a:t>
            </a:r>
            <a:r>
              <a:rPr lang="en-GB" sz="2000" dirty="0" smtClean="0">
                <a:latin typeface="+mj-lt"/>
              </a:rPr>
              <a:t>— submission </a:t>
            </a:r>
            <a:r>
              <a:rPr lang="en-GB" sz="2000" dirty="0">
                <a:latin typeface="+mj-lt"/>
              </a:rPr>
              <a:t>to FDA of a premarket notification 510(k).</a:t>
            </a:r>
            <a:endParaRPr lang="en-US" sz="2000" dirty="0">
              <a:latin typeface="+mj-lt"/>
            </a:endParaRPr>
          </a:p>
        </p:txBody>
      </p:sp>
      <p:sp>
        <p:nvSpPr>
          <p:cNvPr id="3" name="Rechthoek 2"/>
          <p:cNvSpPr/>
          <p:nvPr/>
        </p:nvSpPr>
        <p:spPr>
          <a:xfrm>
            <a:off x="525991" y="1371330"/>
            <a:ext cx="9956800" cy="1154162"/>
          </a:xfrm>
          <a:prstGeom prst="rect">
            <a:avLst/>
          </a:prstGeom>
        </p:spPr>
        <p:txBody>
          <a:bodyPr wrap="square">
            <a:spAutoFit/>
          </a:bodyPr>
          <a:lstStyle/>
          <a:p>
            <a:pPr lvl="0"/>
            <a:r>
              <a:rPr lang="en-GB" sz="2000" dirty="0">
                <a:solidFill>
                  <a:srgbClr val="000000"/>
                </a:solidFill>
                <a:latin typeface="+mj-lt"/>
              </a:rPr>
              <a:t>General controls are the minimum regulations that apply to all FDA regulated medical </a:t>
            </a:r>
            <a:r>
              <a:rPr lang="en-GB" sz="2000" dirty="0" smtClean="0">
                <a:solidFill>
                  <a:srgbClr val="000000"/>
                </a:solidFill>
                <a:latin typeface="+mj-lt"/>
              </a:rPr>
              <a:t>devices, including Class I devices. </a:t>
            </a:r>
          </a:p>
          <a:p>
            <a:pPr lvl="0"/>
            <a:endParaRPr lang="en-GB" sz="800" dirty="0" smtClean="0">
              <a:solidFill>
                <a:srgbClr val="000000"/>
              </a:solidFill>
              <a:latin typeface="+mj-lt"/>
            </a:endParaRPr>
          </a:p>
          <a:p>
            <a:pPr lvl="0"/>
            <a:r>
              <a:rPr lang="en-GB" sz="2000" dirty="0" smtClean="0">
                <a:solidFill>
                  <a:srgbClr val="000000"/>
                </a:solidFill>
                <a:latin typeface="+mj-lt"/>
              </a:rPr>
              <a:t>These include </a:t>
            </a:r>
            <a:r>
              <a:rPr lang="en-GB" sz="2000" dirty="0">
                <a:solidFill>
                  <a:srgbClr val="000000"/>
                </a:solidFill>
                <a:latin typeface="+mj-lt"/>
              </a:rPr>
              <a:t>five elements:</a:t>
            </a:r>
          </a:p>
        </p:txBody>
      </p:sp>
    </p:spTree>
    <p:extLst>
      <p:ext uri="{BB962C8B-B14F-4D97-AF65-F5344CB8AC3E}">
        <p14:creationId xmlns:p14="http://schemas.microsoft.com/office/powerpoint/2010/main" val="30132699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92000"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6" name="Titel 1"/>
          <p:cNvSpPr txBox="1">
            <a:spLocks/>
          </p:cNvSpPr>
          <p:nvPr/>
        </p:nvSpPr>
        <p:spPr>
          <a:xfrm>
            <a:off x="8288867" y="6443133"/>
            <a:ext cx="3891279"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Government </a:t>
            </a:r>
            <a:r>
              <a:rPr lang="en-GB" sz="2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R</a:t>
            </a:r>
            <a:r>
              <a:rPr lang="en-GB" sz="2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egulatory Agencies</a:t>
            </a:r>
            <a:endParaRPr lang="en-GB" sz="2000" dirty="0"/>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8" name="Tekstvak 7"/>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9" name="Titel 1"/>
          <p:cNvSpPr txBox="1">
            <a:spLocks/>
          </p:cNvSpPr>
          <p:nvPr/>
        </p:nvSpPr>
        <p:spPr>
          <a:xfrm>
            <a:off x="525991" y="473098"/>
            <a:ext cx="11140018" cy="673629"/>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FDA: General controls with </a:t>
            </a:r>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Special </a:t>
            </a:r>
            <a:r>
              <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controls</a:t>
            </a:r>
          </a:p>
        </p:txBody>
      </p:sp>
      <p:sp>
        <p:nvSpPr>
          <p:cNvPr id="2" name="Rechthoek 1"/>
          <p:cNvSpPr/>
          <p:nvPr/>
        </p:nvSpPr>
        <p:spPr>
          <a:xfrm>
            <a:off x="1301892" y="1798626"/>
            <a:ext cx="8859057" cy="2554545"/>
          </a:xfrm>
          <a:prstGeom prst="rect">
            <a:avLst/>
          </a:prstGeom>
        </p:spPr>
        <p:txBody>
          <a:bodyPr wrap="square">
            <a:spAutoFit/>
          </a:bodyPr>
          <a:lstStyle/>
          <a:p>
            <a:r>
              <a:rPr lang="en-GB" sz="2000" dirty="0" smtClean="0">
                <a:latin typeface="+mj-lt"/>
              </a:rPr>
              <a:t>In </a:t>
            </a:r>
            <a:r>
              <a:rPr lang="en-GB" sz="2000" dirty="0">
                <a:latin typeface="+mj-lt"/>
              </a:rPr>
              <a:t>addition to complying with general controls, Class II devices are also subject to special controls</a:t>
            </a:r>
            <a:r>
              <a:rPr lang="en-GB" sz="2000" dirty="0" smtClean="0">
                <a:latin typeface="+mj-lt"/>
              </a:rPr>
              <a:t>. Special </a:t>
            </a:r>
            <a:r>
              <a:rPr lang="en-GB" sz="2000" dirty="0">
                <a:latin typeface="+mj-lt"/>
              </a:rPr>
              <a:t>controls </a:t>
            </a:r>
            <a:r>
              <a:rPr lang="en-GB" sz="2000" dirty="0" smtClean="0">
                <a:latin typeface="+mj-lt"/>
              </a:rPr>
              <a:t>include: </a:t>
            </a:r>
          </a:p>
          <a:p>
            <a:pPr marL="1200150" lvl="2" indent="-285750">
              <a:buFont typeface="Arial" panose="020B0604020202020204" pitchFamily="34" charset="0"/>
              <a:buChar char="•"/>
            </a:pPr>
            <a:r>
              <a:rPr lang="en-GB" sz="2000" b="1" dirty="0" smtClean="0">
                <a:solidFill>
                  <a:srgbClr val="7030A0"/>
                </a:solidFill>
                <a:latin typeface="+mj-lt"/>
              </a:rPr>
              <a:t>special labelling requirements </a:t>
            </a:r>
          </a:p>
          <a:p>
            <a:pPr marL="1200150" lvl="2" indent="-285750">
              <a:buFont typeface="Arial" panose="020B0604020202020204" pitchFamily="34" charset="0"/>
              <a:buChar char="•"/>
            </a:pPr>
            <a:r>
              <a:rPr lang="en-GB" sz="2000" b="1" dirty="0" smtClean="0">
                <a:solidFill>
                  <a:srgbClr val="7030A0"/>
                </a:solidFill>
                <a:latin typeface="+mj-lt"/>
              </a:rPr>
              <a:t>mandatory </a:t>
            </a:r>
            <a:r>
              <a:rPr lang="en-GB" sz="2000" b="1" dirty="0">
                <a:solidFill>
                  <a:srgbClr val="7030A0"/>
                </a:solidFill>
                <a:latin typeface="+mj-lt"/>
              </a:rPr>
              <a:t>performance standards </a:t>
            </a:r>
            <a:endParaRPr lang="en-GB" sz="2000" b="1" dirty="0" smtClean="0">
              <a:solidFill>
                <a:srgbClr val="7030A0"/>
              </a:solidFill>
              <a:latin typeface="+mj-lt"/>
            </a:endParaRPr>
          </a:p>
          <a:p>
            <a:pPr marL="1200150" lvl="2" indent="-285750">
              <a:buFont typeface="Arial" panose="020B0604020202020204" pitchFamily="34" charset="0"/>
              <a:buChar char="•"/>
            </a:pPr>
            <a:r>
              <a:rPr lang="en-GB" sz="2000" b="1" dirty="0" smtClean="0">
                <a:solidFill>
                  <a:srgbClr val="7030A0"/>
                </a:solidFill>
                <a:latin typeface="+mj-lt"/>
              </a:rPr>
              <a:t>post-market surveillance</a:t>
            </a:r>
            <a:endParaRPr lang="en-GB" sz="2000" dirty="0" smtClean="0">
              <a:latin typeface="+mj-lt"/>
            </a:endParaRPr>
          </a:p>
          <a:p>
            <a:pPr marL="742950" lvl="1" indent="-285750">
              <a:buFont typeface="Arial" panose="020B0604020202020204" pitchFamily="34" charset="0"/>
              <a:buChar char="•"/>
            </a:pPr>
            <a:endParaRPr lang="en-GB" sz="2000" dirty="0">
              <a:latin typeface="+mj-lt"/>
            </a:endParaRPr>
          </a:p>
          <a:p>
            <a:r>
              <a:rPr lang="en-GB" sz="2000" dirty="0" smtClean="0">
                <a:latin typeface="+mj-lt"/>
              </a:rPr>
              <a:t>Devices </a:t>
            </a:r>
            <a:r>
              <a:rPr lang="en-GB" sz="2000" dirty="0">
                <a:latin typeface="+mj-lt"/>
              </a:rPr>
              <a:t>in Class II are held to a higher level of assurance than Class I devices, and are designed to perform as indicated without causing injury or harm to patient or user. </a:t>
            </a:r>
          </a:p>
        </p:txBody>
      </p:sp>
    </p:spTree>
    <p:extLst>
      <p:ext uri="{BB962C8B-B14F-4D97-AF65-F5344CB8AC3E}">
        <p14:creationId xmlns:p14="http://schemas.microsoft.com/office/powerpoint/2010/main" val="9321104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92000"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6" name="Titel 1"/>
          <p:cNvSpPr txBox="1">
            <a:spLocks/>
          </p:cNvSpPr>
          <p:nvPr/>
        </p:nvSpPr>
        <p:spPr>
          <a:xfrm>
            <a:off x="8288867" y="6443133"/>
            <a:ext cx="3891279"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Government </a:t>
            </a:r>
            <a:r>
              <a:rPr lang="en-GB" sz="2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R</a:t>
            </a:r>
            <a:r>
              <a:rPr lang="en-GB" sz="2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egulatory Agencies</a:t>
            </a:r>
            <a:endParaRPr lang="en-GB" sz="2000" dirty="0"/>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8" name="Tekstvak 7"/>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9" name="Titel 1"/>
          <p:cNvSpPr txBox="1">
            <a:spLocks/>
          </p:cNvSpPr>
          <p:nvPr/>
        </p:nvSpPr>
        <p:spPr>
          <a:xfrm>
            <a:off x="525991" y="473098"/>
            <a:ext cx="11318876" cy="673629"/>
          </a:xfrm>
          <a:prstGeom prst="rect">
            <a:avLst/>
          </a:prstGeom>
        </p:spPr>
        <p:txBody>
          <a:bodyPr vert="horz" lIns="91440" tIns="45720" rIns="91440" bIns="45720" rtlCol="0" anchor="b">
            <a:normAutofit fontScale="85000" lnSpcReduction="1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FDA: General controls, Special </a:t>
            </a:r>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controls </a:t>
            </a:r>
            <a:r>
              <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and </a:t>
            </a:r>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Pre-Market Approval</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2" name="Rechthoek 1"/>
          <p:cNvSpPr/>
          <p:nvPr/>
        </p:nvSpPr>
        <p:spPr>
          <a:xfrm>
            <a:off x="467704" y="1425301"/>
            <a:ext cx="10658476" cy="1323439"/>
          </a:xfrm>
          <a:prstGeom prst="rect">
            <a:avLst/>
          </a:prstGeom>
        </p:spPr>
        <p:txBody>
          <a:bodyPr wrap="square">
            <a:spAutoFit/>
          </a:bodyPr>
          <a:lstStyle/>
          <a:p>
            <a:r>
              <a:rPr lang="en-GB" sz="2000" dirty="0" smtClean="0">
                <a:latin typeface="+mj-lt"/>
              </a:rPr>
              <a:t>A </a:t>
            </a:r>
            <a:r>
              <a:rPr lang="en-GB" sz="2000" dirty="0">
                <a:latin typeface="+mj-lt"/>
              </a:rPr>
              <a:t>Class III device is one for which insufficient information exists to assure safety and effectiveness solely through the general or special controls sufficient for Class I or Class II devices</a:t>
            </a:r>
            <a:r>
              <a:rPr lang="en-GB" sz="2000" dirty="0" smtClean="0">
                <a:latin typeface="+mj-lt"/>
              </a:rPr>
              <a:t>. </a:t>
            </a:r>
          </a:p>
          <a:p>
            <a:r>
              <a:rPr lang="en-GB" sz="2000" dirty="0" smtClean="0">
                <a:latin typeface="+mj-lt"/>
              </a:rPr>
              <a:t>Such </a:t>
            </a:r>
            <a:r>
              <a:rPr lang="en-GB" sz="2000" dirty="0">
                <a:latin typeface="+mj-lt"/>
              </a:rPr>
              <a:t>a device needs </a:t>
            </a:r>
            <a:r>
              <a:rPr lang="en-GB" sz="2000" b="1" dirty="0">
                <a:solidFill>
                  <a:srgbClr val="7030A0"/>
                </a:solidFill>
                <a:latin typeface="+mj-lt"/>
              </a:rPr>
              <a:t>premarket approval, a scientific review to ensure the device's safety and effectiveness, </a:t>
            </a:r>
            <a:r>
              <a:rPr lang="en-GB" sz="2000" dirty="0">
                <a:latin typeface="+mj-lt"/>
              </a:rPr>
              <a:t>in addition to the general controls of Class I</a:t>
            </a:r>
            <a:r>
              <a:rPr lang="en-GB" sz="2000" dirty="0" smtClean="0">
                <a:latin typeface="+mj-lt"/>
              </a:rPr>
              <a:t>. </a:t>
            </a:r>
            <a:endParaRPr lang="en-GB" sz="2000" dirty="0">
              <a:latin typeface="+mj-lt"/>
            </a:endParaRPr>
          </a:p>
        </p:txBody>
      </p:sp>
      <p:sp>
        <p:nvSpPr>
          <p:cNvPr id="3" name="Rechthoek 2"/>
          <p:cNvSpPr/>
          <p:nvPr/>
        </p:nvSpPr>
        <p:spPr>
          <a:xfrm>
            <a:off x="525990" y="3040728"/>
            <a:ext cx="10319809" cy="1631216"/>
          </a:xfrm>
          <a:prstGeom prst="rect">
            <a:avLst/>
          </a:prstGeom>
        </p:spPr>
        <p:txBody>
          <a:bodyPr wrap="square">
            <a:spAutoFit/>
          </a:bodyPr>
          <a:lstStyle/>
          <a:p>
            <a:pPr lvl="0"/>
            <a:r>
              <a:rPr lang="en-GB" sz="2000" dirty="0">
                <a:solidFill>
                  <a:srgbClr val="000000"/>
                </a:solidFill>
                <a:latin typeface="Calibri Light" panose="020F0302020204030204"/>
              </a:rPr>
              <a:t>Class III devices are usually those that support or sustain human life, are of substantial importance in preventing impairment of human health, or present a potential, unreasonable risk of illness or injury. </a:t>
            </a:r>
            <a:r>
              <a:rPr lang="en-GB" sz="2000" dirty="0" smtClean="0">
                <a:solidFill>
                  <a:srgbClr val="000000"/>
                </a:solidFill>
                <a:latin typeface="Calibri Light" panose="020F0302020204030204"/>
              </a:rPr>
              <a:t>Examples of Class III devices that require a premarket notification include implantable pacemaker, pulse generators, HIV diagnostic tests, automated external defibrillators, and </a:t>
            </a:r>
            <a:r>
              <a:rPr lang="en-GB" sz="2000" dirty="0" err="1" smtClean="0">
                <a:solidFill>
                  <a:srgbClr val="000000"/>
                </a:solidFill>
                <a:latin typeface="Calibri Light" panose="020F0302020204030204"/>
              </a:rPr>
              <a:t>endosseous</a:t>
            </a:r>
            <a:r>
              <a:rPr lang="en-GB" sz="2000" dirty="0" smtClean="0">
                <a:solidFill>
                  <a:srgbClr val="000000"/>
                </a:solidFill>
                <a:latin typeface="Calibri Light" panose="020F0302020204030204"/>
              </a:rPr>
              <a:t> implants.</a:t>
            </a:r>
            <a:endParaRPr lang="en-GB" sz="2000" dirty="0">
              <a:solidFill>
                <a:srgbClr val="000000"/>
              </a:solidFill>
              <a:latin typeface="Calibri Light" panose="020F0302020204030204"/>
            </a:endParaRPr>
          </a:p>
        </p:txBody>
      </p:sp>
    </p:spTree>
    <p:extLst>
      <p:ext uri="{BB962C8B-B14F-4D97-AF65-F5344CB8AC3E}">
        <p14:creationId xmlns:p14="http://schemas.microsoft.com/office/powerpoint/2010/main" val="6810025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92000"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2" name="Titel 1"/>
          <p:cNvSpPr>
            <a:spLocks noGrp="1"/>
          </p:cNvSpPr>
          <p:nvPr>
            <p:ph type="title" idx="4294967295"/>
          </p:nvPr>
        </p:nvSpPr>
        <p:spPr>
          <a:xfrm>
            <a:off x="476249" y="440796"/>
            <a:ext cx="11521018"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Pre Market Notification</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itel 1"/>
          <p:cNvSpPr txBox="1">
            <a:spLocks/>
          </p:cNvSpPr>
          <p:nvPr/>
        </p:nvSpPr>
        <p:spPr>
          <a:xfrm>
            <a:off x="8288867" y="6443133"/>
            <a:ext cx="3891279"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Government </a:t>
            </a:r>
            <a:r>
              <a:rPr lang="en-GB" sz="2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R</a:t>
            </a:r>
            <a:r>
              <a:rPr lang="en-GB" sz="2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egulatory Agencies</a:t>
            </a:r>
            <a:endParaRPr lang="en-GB" sz="2000" dirty="0"/>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7" name="Tekstvak 6"/>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5" name="Rechthoek 4"/>
          <p:cNvSpPr/>
          <p:nvPr/>
        </p:nvSpPr>
        <p:spPr>
          <a:xfrm>
            <a:off x="1350108" y="1521682"/>
            <a:ext cx="8896428" cy="1846659"/>
          </a:xfrm>
          <a:prstGeom prst="rect">
            <a:avLst/>
          </a:prstGeom>
        </p:spPr>
        <p:txBody>
          <a:bodyPr wrap="square">
            <a:spAutoFit/>
          </a:bodyPr>
          <a:lstStyle/>
          <a:p>
            <a:r>
              <a:rPr lang="en-GB" sz="2000" dirty="0">
                <a:latin typeface="+mj-lt"/>
              </a:rPr>
              <a:t>In the </a:t>
            </a:r>
            <a:r>
              <a:rPr lang="en-GB" sz="2000" dirty="0" smtClean="0">
                <a:latin typeface="+mj-lt"/>
              </a:rPr>
              <a:t>USA, </a:t>
            </a:r>
            <a:r>
              <a:rPr lang="en-GB" sz="2000" dirty="0">
                <a:latin typeface="+mj-lt"/>
              </a:rPr>
              <a:t>the manufacturer of </a:t>
            </a:r>
            <a:r>
              <a:rPr lang="en-GB" sz="2000" dirty="0" smtClean="0">
                <a:latin typeface="+mj-lt"/>
              </a:rPr>
              <a:t>the device </a:t>
            </a:r>
            <a:r>
              <a:rPr lang="en-GB" sz="2000" dirty="0">
                <a:latin typeface="+mj-lt"/>
              </a:rPr>
              <a:t>receives a </a:t>
            </a:r>
            <a:r>
              <a:rPr lang="en-GB" sz="2000" b="1" dirty="0">
                <a:solidFill>
                  <a:srgbClr val="7030A0"/>
                </a:solidFill>
                <a:latin typeface="+mj-lt"/>
              </a:rPr>
              <a:t>Marketing Clearance (510K) </a:t>
            </a:r>
            <a:r>
              <a:rPr lang="en-GB" sz="2000" dirty="0">
                <a:latin typeface="+mj-lt"/>
              </a:rPr>
              <a:t>or an </a:t>
            </a:r>
            <a:r>
              <a:rPr lang="en-GB" sz="2000" b="1" dirty="0">
                <a:solidFill>
                  <a:srgbClr val="7030A0"/>
                </a:solidFill>
                <a:latin typeface="+mj-lt"/>
              </a:rPr>
              <a:t>Approval Letter (PMA) </a:t>
            </a:r>
            <a:r>
              <a:rPr lang="en-GB" sz="2000" dirty="0">
                <a:latin typeface="+mj-lt"/>
              </a:rPr>
              <a:t>from </a:t>
            </a:r>
            <a:r>
              <a:rPr lang="en-GB" sz="2000" dirty="0" smtClean="0">
                <a:latin typeface="+mj-lt"/>
              </a:rPr>
              <a:t>the </a:t>
            </a:r>
            <a:r>
              <a:rPr lang="en-GB" sz="2000" dirty="0">
                <a:latin typeface="+mj-lt"/>
              </a:rPr>
              <a:t>FDA. </a:t>
            </a:r>
            <a:endParaRPr lang="en-GB" sz="2000" dirty="0" smtClean="0">
              <a:latin typeface="+mj-lt"/>
            </a:endParaRPr>
          </a:p>
          <a:p>
            <a:endParaRPr lang="en-GB" sz="1050" dirty="0" smtClean="0">
              <a:latin typeface="+mj-lt"/>
            </a:endParaRPr>
          </a:p>
          <a:p>
            <a:pPr marL="800100" lvl="1" indent="-342900">
              <a:buFont typeface="Arial" panose="020B0604020202020204" pitchFamily="34" charset="0"/>
              <a:buChar char="•"/>
            </a:pPr>
            <a:r>
              <a:rPr lang="en-GB" sz="2000" dirty="0" smtClean="0">
                <a:latin typeface="+mj-lt"/>
              </a:rPr>
              <a:t>most </a:t>
            </a:r>
            <a:r>
              <a:rPr lang="en-GB" sz="2000" dirty="0">
                <a:latin typeface="+mj-lt"/>
              </a:rPr>
              <a:t>Class I devices are exempt from Premarket Notification 510(k</a:t>
            </a:r>
            <a:r>
              <a:rPr lang="en-GB" sz="2000" dirty="0" smtClean="0">
                <a:latin typeface="+mj-lt"/>
              </a:rPr>
              <a:t>)</a:t>
            </a:r>
          </a:p>
          <a:p>
            <a:pPr marL="800100" lvl="1" indent="-342900">
              <a:buFont typeface="Arial" panose="020B0604020202020204" pitchFamily="34" charset="0"/>
              <a:buChar char="•"/>
            </a:pPr>
            <a:r>
              <a:rPr lang="en-GB" sz="2000" dirty="0" smtClean="0">
                <a:latin typeface="+mj-lt"/>
              </a:rPr>
              <a:t>most </a:t>
            </a:r>
            <a:r>
              <a:rPr lang="en-GB" sz="2000" dirty="0">
                <a:latin typeface="+mj-lt"/>
              </a:rPr>
              <a:t>Class II devices require Premarket Notification 510(k</a:t>
            </a:r>
            <a:r>
              <a:rPr lang="en-GB" sz="2000" dirty="0" smtClean="0">
                <a:latin typeface="+mj-lt"/>
              </a:rPr>
              <a:t>)</a:t>
            </a:r>
          </a:p>
          <a:p>
            <a:pPr marL="800100" lvl="1" indent="-342900">
              <a:buFont typeface="Arial" panose="020B0604020202020204" pitchFamily="34" charset="0"/>
              <a:buChar char="•"/>
            </a:pPr>
            <a:r>
              <a:rPr lang="en-GB" sz="2000" dirty="0" smtClean="0">
                <a:latin typeface="+mj-lt"/>
              </a:rPr>
              <a:t>most </a:t>
            </a:r>
            <a:r>
              <a:rPr lang="en-GB" sz="2000" dirty="0">
                <a:latin typeface="+mj-lt"/>
              </a:rPr>
              <a:t>Class III devices require Premarket Approval.</a:t>
            </a:r>
            <a:endParaRPr lang="en-US" sz="2000" dirty="0">
              <a:latin typeface="+mj-lt"/>
            </a:endParaRPr>
          </a:p>
        </p:txBody>
      </p:sp>
      <p:sp>
        <p:nvSpPr>
          <p:cNvPr id="9" name="Rechthoek 8"/>
          <p:cNvSpPr/>
          <p:nvPr/>
        </p:nvSpPr>
        <p:spPr>
          <a:xfrm>
            <a:off x="0" y="-3113"/>
            <a:ext cx="2081019" cy="461665"/>
          </a:xfrm>
          <a:prstGeom prst="rect">
            <a:avLst/>
          </a:prstGeom>
        </p:spPr>
        <p:txBody>
          <a:bodyPr wrap="none">
            <a:spAutoFit/>
          </a:bodyPr>
          <a:lstStyle/>
          <a:p>
            <a:r>
              <a:rPr lang="en-GB" sz="2400" b="1" kern="0" spc="-5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Product </a:t>
            </a:r>
            <a:r>
              <a:rPr lang="en-GB" sz="2400" b="1" kern="0" spc="-5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Control </a:t>
            </a:r>
            <a:endParaRPr lang="en-US" sz="1100" dirty="0"/>
          </a:p>
        </p:txBody>
      </p:sp>
      <p:pic>
        <p:nvPicPr>
          <p:cNvPr id="3" name="Afbeelding 2"/>
          <p:cNvPicPr>
            <a:picLocks noChangeAspect="1"/>
          </p:cNvPicPr>
          <p:nvPr/>
        </p:nvPicPr>
        <p:blipFill>
          <a:blip r:embed="rId2"/>
          <a:stretch>
            <a:fillRect/>
          </a:stretch>
        </p:blipFill>
        <p:spPr>
          <a:xfrm>
            <a:off x="1097458" y="3962368"/>
            <a:ext cx="9012217" cy="2305583"/>
          </a:xfrm>
          <a:prstGeom prst="rect">
            <a:avLst/>
          </a:prstGeom>
        </p:spPr>
      </p:pic>
    </p:spTree>
    <p:extLst>
      <p:ext uri="{BB962C8B-B14F-4D97-AF65-F5344CB8AC3E}">
        <p14:creationId xmlns:p14="http://schemas.microsoft.com/office/powerpoint/2010/main" val="11086118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92000"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6" name="Titel 1"/>
          <p:cNvSpPr txBox="1">
            <a:spLocks/>
          </p:cNvSpPr>
          <p:nvPr/>
        </p:nvSpPr>
        <p:spPr>
          <a:xfrm>
            <a:off x="8288867" y="6443133"/>
            <a:ext cx="3891279"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Government </a:t>
            </a:r>
            <a:r>
              <a:rPr lang="en-GB" sz="2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R</a:t>
            </a:r>
            <a:r>
              <a:rPr lang="en-GB" sz="2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egulatory Agencies</a:t>
            </a:r>
            <a:endParaRPr lang="en-GB" sz="2000" dirty="0"/>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8" name="Tekstvak 7"/>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9" name="Titel 1"/>
          <p:cNvSpPr txBox="1">
            <a:spLocks/>
          </p:cNvSpPr>
          <p:nvPr/>
        </p:nvSpPr>
        <p:spPr>
          <a:xfrm>
            <a:off x="525991" y="473098"/>
            <a:ext cx="11140018" cy="673629"/>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FDA</a:t>
            </a:r>
            <a:r>
              <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 Manufacturing</a:t>
            </a:r>
          </a:p>
        </p:txBody>
      </p:sp>
      <p:sp>
        <p:nvSpPr>
          <p:cNvPr id="3" name="Rechthoek 2"/>
          <p:cNvSpPr/>
          <p:nvPr/>
        </p:nvSpPr>
        <p:spPr>
          <a:xfrm>
            <a:off x="525991" y="2438393"/>
            <a:ext cx="10185400" cy="2862322"/>
          </a:xfrm>
          <a:prstGeom prst="rect">
            <a:avLst/>
          </a:prstGeom>
        </p:spPr>
        <p:txBody>
          <a:bodyPr wrap="square">
            <a:spAutoFit/>
          </a:bodyPr>
          <a:lstStyle/>
          <a:p>
            <a:r>
              <a:rPr lang="en-GB" dirty="0" smtClean="0">
                <a:latin typeface="+mj-lt"/>
              </a:rPr>
              <a:t>The </a:t>
            </a:r>
            <a:r>
              <a:rPr lang="en-GB" dirty="0">
                <a:latin typeface="+mj-lt"/>
              </a:rPr>
              <a:t>QSRs require that domestic or foreign manufacturers have </a:t>
            </a:r>
            <a:r>
              <a:rPr lang="en-GB" b="1" dirty="0">
                <a:solidFill>
                  <a:srgbClr val="7030A0"/>
                </a:solidFill>
                <a:latin typeface="+mj-lt"/>
              </a:rPr>
              <a:t>a quality system </a:t>
            </a:r>
            <a:r>
              <a:rPr lang="en-GB" dirty="0" smtClean="0">
                <a:latin typeface="+mj-lt"/>
              </a:rPr>
              <a:t>for the </a:t>
            </a:r>
            <a:r>
              <a:rPr lang="en-GB" dirty="0">
                <a:latin typeface="+mj-lt"/>
              </a:rPr>
              <a:t>design, manufacture, packaging, </a:t>
            </a:r>
            <a:r>
              <a:rPr lang="en-GB" dirty="0" err="1">
                <a:latin typeface="+mj-lt"/>
              </a:rPr>
              <a:t>labeling</a:t>
            </a:r>
            <a:r>
              <a:rPr lang="en-GB" dirty="0">
                <a:latin typeface="+mj-lt"/>
              </a:rPr>
              <a:t>, storage, installation, and servicing of </a:t>
            </a:r>
            <a:r>
              <a:rPr lang="en-GB" dirty="0" smtClean="0">
                <a:latin typeface="+mj-lt"/>
              </a:rPr>
              <a:t>non-exempt finished </a:t>
            </a:r>
            <a:r>
              <a:rPr lang="en-GB" dirty="0">
                <a:latin typeface="+mj-lt"/>
              </a:rPr>
              <a:t>medical devices intended for commercial distribution in the United States. </a:t>
            </a:r>
            <a:endParaRPr lang="en-GB" dirty="0" smtClean="0">
              <a:latin typeface="+mj-lt"/>
            </a:endParaRPr>
          </a:p>
          <a:p>
            <a:r>
              <a:rPr lang="en-GB" dirty="0" smtClean="0">
                <a:latin typeface="+mj-lt"/>
              </a:rPr>
              <a:t>The regulation requires:  </a:t>
            </a:r>
          </a:p>
          <a:p>
            <a:pPr marL="1085850" lvl="2" indent="-171450">
              <a:buFont typeface="Arial" panose="020B0604020202020204" pitchFamily="34" charset="0"/>
              <a:buChar char="•"/>
            </a:pPr>
            <a:r>
              <a:rPr lang="en-GB" dirty="0" smtClean="0">
                <a:latin typeface="+mj-lt"/>
              </a:rPr>
              <a:t>that </a:t>
            </a:r>
            <a:r>
              <a:rPr lang="en-GB" dirty="0">
                <a:latin typeface="+mj-lt"/>
              </a:rPr>
              <a:t>various specifications and controls be established for devices; </a:t>
            </a:r>
            <a:endParaRPr lang="en-GB" dirty="0" smtClean="0">
              <a:latin typeface="+mj-lt"/>
            </a:endParaRPr>
          </a:p>
          <a:p>
            <a:pPr marL="1085850" lvl="2" indent="-171450">
              <a:buFont typeface="Arial" panose="020B0604020202020204" pitchFamily="34" charset="0"/>
              <a:buChar char="•"/>
            </a:pPr>
            <a:r>
              <a:rPr lang="en-GB" dirty="0" smtClean="0">
                <a:latin typeface="+mj-lt"/>
              </a:rPr>
              <a:t>that </a:t>
            </a:r>
            <a:r>
              <a:rPr lang="en-GB" dirty="0">
                <a:latin typeface="+mj-lt"/>
              </a:rPr>
              <a:t>devices </a:t>
            </a:r>
            <a:r>
              <a:rPr lang="en-GB" dirty="0" smtClean="0">
                <a:latin typeface="+mj-lt"/>
              </a:rPr>
              <a:t>be designed </a:t>
            </a:r>
            <a:r>
              <a:rPr lang="en-GB" dirty="0">
                <a:latin typeface="+mj-lt"/>
              </a:rPr>
              <a:t>and manufactured under a quality system to meet these specifications; </a:t>
            </a:r>
            <a:endParaRPr lang="en-GB" dirty="0" smtClean="0">
              <a:latin typeface="+mj-lt"/>
            </a:endParaRPr>
          </a:p>
          <a:p>
            <a:pPr marL="1085850" lvl="2" indent="-171450">
              <a:buFont typeface="Arial" panose="020B0604020202020204" pitchFamily="34" charset="0"/>
              <a:buChar char="•"/>
            </a:pPr>
            <a:r>
              <a:rPr lang="en-GB" dirty="0" smtClean="0">
                <a:latin typeface="+mj-lt"/>
              </a:rPr>
              <a:t>that finished devices </a:t>
            </a:r>
            <a:r>
              <a:rPr lang="en-GB" dirty="0">
                <a:latin typeface="+mj-lt"/>
              </a:rPr>
              <a:t>meet these specifications; </a:t>
            </a:r>
            <a:endParaRPr lang="en-GB" dirty="0" smtClean="0">
              <a:latin typeface="+mj-lt"/>
            </a:endParaRPr>
          </a:p>
          <a:p>
            <a:pPr marL="1085850" lvl="2" indent="-171450">
              <a:buFont typeface="Arial" panose="020B0604020202020204" pitchFamily="34" charset="0"/>
              <a:buChar char="•"/>
            </a:pPr>
            <a:r>
              <a:rPr lang="en-GB" dirty="0" smtClean="0">
                <a:latin typeface="+mj-lt"/>
              </a:rPr>
              <a:t>that </a:t>
            </a:r>
            <a:r>
              <a:rPr lang="en-GB" dirty="0">
                <a:latin typeface="+mj-lt"/>
              </a:rPr>
              <a:t>devices be correctly installed, checked and serviced; </a:t>
            </a:r>
            <a:endParaRPr lang="en-GB" dirty="0" smtClean="0">
              <a:latin typeface="+mj-lt"/>
            </a:endParaRPr>
          </a:p>
          <a:p>
            <a:pPr marL="1085850" lvl="2" indent="-171450">
              <a:buFont typeface="Arial" panose="020B0604020202020204" pitchFamily="34" charset="0"/>
              <a:buChar char="•"/>
            </a:pPr>
            <a:r>
              <a:rPr lang="en-GB" dirty="0" smtClean="0">
                <a:latin typeface="+mj-lt"/>
              </a:rPr>
              <a:t>that quality </a:t>
            </a:r>
            <a:r>
              <a:rPr lang="en-GB" dirty="0">
                <a:latin typeface="+mj-lt"/>
              </a:rPr>
              <a:t>data be analyzed to identify and correct quality problems; </a:t>
            </a:r>
            <a:endParaRPr lang="en-GB" dirty="0" smtClean="0">
              <a:latin typeface="+mj-lt"/>
            </a:endParaRPr>
          </a:p>
          <a:p>
            <a:pPr marL="1085850" lvl="2" indent="-171450">
              <a:buFont typeface="Arial" panose="020B0604020202020204" pitchFamily="34" charset="0"/>
              <a:buChar char="•"/>
            </a:pPr>
            <a:r>
              <a:rPr lang="en-GB" dirty="0" smtClean="0">
                <a:latin typeface="+mj-lt"/>
              </a:rPr>
              <a:t>that </a:t>
            </a:r>
            <a:r>
              <a:rPr lang="en-GB" dirty="0">
                <a:latin typeface="+mj-lt"/>
              </a:rPr>
              <a:t>complaints </a:t>
            </a:r>
            <a:r>
              <a:rPr lang="en-GB" dirty="0" smtClean="0">
                <a:latin typeface="+mj-lt"/>
              </a:rPr>
              <a:t>be processed</a:t>
            </a:r>
            <a:r>
              <a:rPr lang="en-GB" dirty="0">
                <a:latin typeface="+mj-lt"/>
              </a:rPr>
              <a:t>. </a:t>
            </a:r>
            <a:endParaRPr lang="en-GB" dirty="0" smtClean="0">
              <a:latin typeface="+mj-lt"/>
            </a:endParaRPr>
          </a:p>
        </p:txBody>
      </p:sp>
      <p:sp>
        <p:nvSpPr>
          <p:cNvPr id="10" name="Rechthoek 9"/>
          <p:cNvSpPr/>
          <p:nvPr/>
        </p:nvSpPr>
        <p:spPr>
          <a:xfrm>
            <a:off x="0" y="-3113"/>
            <a:ext cx="2081019" cy="461665"/>
          </a:xfrm>
          <a:prstGeom prst="rect">
            <a:avLst/>
          </a:prstGeom>
        </p:spPr>
        <p:txBody>
          <a:bodyPr wrap="none">
            <a:spAutoFit/>
          </a:bodyPr>
          <a:lstStyle/>
          <a:p>
            <a:r>
              <a:rPr lang="en-GB" sz="2400" b="1" kern="0" spc="-5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Product </a:t>
            </a:r>
            <a:r>
              <a:rPr lang="en-GB" sz="2400" b="1" kern="0" spc="-5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Control </a:t>
            </a:r>
            <a:endParaRPr lang="en-US" sz="1100" dirty="0"/>
          </a:p>
        </p:txBody>
      </p:sp>
      <p:sp>
        <p:nvSpPr>
          <p:cNvPr id="2" name="Rechthoek 1"/>
          <p:cNvSpPr/>
          <p:nvPr/>
        </p:nvSpPr>
        <p:spPr>
          <a:xfrm>
            <a:off x="525990" y="1399949"/>
            <a:ext cx="10876413" cy="923330"/>
          </a:xfrm>
          <a:prstGeom prst="rect">
            <a:avLst/>
          </a:prstGeom>
        </p:spPr>
        <p:txBody>
          <a:bodyPr wrap="square">
            <a:spAutoFit/>
          </a:bodyPr>
          <a:lstStyle/>
          <a:p>
            <a:pPr lvl="0"/>
            <a:r>
              <a:rPr lang="en-GB" dirty="0">
                <a:solidFill>
                  <a:srgbClr val="000000"/>
                </a:solidFill>
                <a:latin typeface="Calibri Light" panose="020F0302020204030204"/>
              </a:rPr>
              <a:t>Like drug manufacturers, medical device manufacturers must produce their devices in accordance with Good Manufacturing Practice (GMP). The GMP requirements for devices are described in the </a:t>
            </a:r>
            <a:r>
              <a:rPr lang="en-GB" dirty="0" smtClean="0">
                <a:solidFill>
                  <a:srgbClr val="000000"/>
                </a:solidFill>
                <a:latin typeface="Calibri Light" panose="020F0302020204030204"/>
              </a:rPr>
              <a:t>QSR (Quality System Requirements). </a:t>
            </a:r>
            <a:endParaRPr lang="en-GB" dirty="0">
              <a:solidFill>
                <a:srgbClr val="000000"/>
              </a:solidFill>
              <a:latin typeface="Calibri Light" panose="020F0302020204030204"/>
            </a:endParaRPr>
          </a:p>
        </p:txBody>
      </p:sp>
      <p:sp>
        <p:nvSpPr>
          <p:cNvPr id="4" name="Rechthoek 3"/>
          <p:cNvSpPr/>
          <p:nvPr/>
        </p:nvSpPr>
        <p:spPr>
          <a:xfrm>
            <a:off x="651933" y="5466354"/>
            <a:ext cx="10278533" cy="646331"/>
          </a:xfrm>
          <a:prstGeom prst="rect">
            <a:avLst/>
          </a:prstGeom>
        </p:spPr>
        <p:txBody>
          <a:bodyPr wrap="square">
            <a:spAutoFit/>
          </a:bodyPr>
          <a:lstStyle/>
          <a:p>
            <a:pPr lvl="0" algn="ctr"/>
            <a:r>
              <a:rPr lang="en-GB" dirty="0" smtClean="0">
                <a:solidFill>
                  <a:srgbClr val="000000"/>
                </a:solidFill>
                <a:latin typeface="Calibri Light" panose="020F0302020204030204"/>
              </a:rPr>
              <a:t>FDA </a:t>
            </a:r>
            <a:r>
              <a:rPr lang="en-GB" dirty="0">
                <a:solidFill>
                  <a:srgbClr val="000000"/>
                </a:solidFill>
                <a:latin typeface="Calibri Light" panose="020F0302020204030204"/>
              </a:rPr>
              <a:t>monitors </a:t>
            </a:r>
            <a:r>
              <a:rPr lang="en-GB" b="1" dirty="0">
                <a:solidFill>
                  <a:srgbClr val="7030A0"/>
                </a:solidFill>
                <a:latin typeface="Calibri Light" panose="020F0302020204030204"/>
              </a:rPr>
              <a:t>device problem data </a:t>
            </a:r>
            <a:r>
              <a:rPr lang="en-GB" dirty="0">
                <a:solidFill>
                  <a:srgbClr val="000000"/>
                </a:solidFill>
                <a:latin typeface="Calibri Light" panose="020F0302020204030204"/>
              </a:rPr>
              <a:t>and </a:t>
            </a:r>
            <a:r>
              <a:rPr lang="en-GB" b="1" dirty="0">
                <a:solidFill>
                  <a:srgbClr val="7030A0"/>
                </a:solidFill>
                <a:latin typeface="Calibri Light" panose="020F0302020204030204"/>
              </a:rPr>
              <a:t>inspects the operations and records </a:t>
            </a:r>
            <a:r>
              <a:rPr lang="en-GB" dirty="0">
                <a:solidFill>
                  <a:srgbClr val="000000"/>
                </a:solidFill>
                <a:latin typeface="Calibri Light" panose="020F0302020204030204"/>
              </a:rPr>
              <a:t>of device developers and manufacturers to determine compliance with the GMP requirements. </a:t>
            </a:r>
            <a:endParaRPr lang="en-US" dirty="0">
              <a:solidFill>
                <a:srgbClr val="000000"/>
              </a:solidFill>
              <a:latin typeface="Calibri Light" panose="020F0302020204030204"/>
            </a:endParaRPr>
          </a:p>
        </p:txBody>
      </p:sp>
    </p:spTree>
    <p:extLst>
      <p:ext uri="{BB962C8B-B14F-4D97-AF65-F5344CB8AC3E}">
        <p14:creationId xmlns:p14="http://schemas.microsoft.com/office/powerpoint/2010/main" val="4756977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92000"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6" name="Titel 1"/>
          <p:cNvSpPr txBox="1">
            <a:spLocks/>
          </p:cNvSpPr>
          <p:nvPr/>
        </p:nvSpPr>
        <p:spPr>
          <a:xfrm>
            <a:off x="8288867" y="6443133"/>
            <a:ext cx="3891279"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Government </a:t>
            </a:r>
            <a:r>
              <a:rPr lang="en-GB" sz="2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R</a:t>
            </a:r>
            <a:r>
              <a:rPr lang="en-GB" sz="2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egulatory Agencies</a:t>
            </a:r>
            <a:endParaRPr lang="en-GB" sz="2000" dirty="0"/>
          </a:p>
        </p:txBody>
      </p:sp>
      <p:sp>
        <p:nvSpPr>
          <p:cNvPr id="8" name="Tekstvak 7"/>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9" name="Rechthoek 8"/>
          <p:cNvSpPr/>
          <p:nvPr/>
        </p:nvSpPr>
        <p:spPr>
          <a:xfrm>
            <a:off x="2429933" y="0"/>
            <a:ext cx="975021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el 1"/>
          <p:cNvSpPr>
            <a:spLocks noGrp="1"/>
          </p:cNvSpPr>
          <p:nvPr>
            <p:ph type="title" idx="4294967295"/>
          </p:nvPr>
        </p:nvSpPr>
        <p:spPr>
          <a:xfrm>
            <a:off x="0" y="1989667"/>
            <a:ext cx="2275418" cy="2045229"/>
          </a:xfrm>
        </p:spPr>
        <p:txBody>
          <a:bodyPr>
            <a:normAutofit fontScale="90000"/>
          </a:bodyPr>
          <a:lstStyle/>
          <a:p>
            <a:pPr algn="ctr"/>
            <a:r>
              <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What Regulations </a:t>
            </a:r>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cover (repeat)</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pic>
        <p:nvPicPr>
          <p:cNvPr id="7" name="Afbeelding 6"/>
          <p:cNvPicPr>
            <a:picLocks noChangeAspect="1"/>
          </p:cNvPicPr>
          <p:nvPr/>
        </p:nvPicPr>
        <p:blipFill>
          <a:blip r:embed="rId2"/>
          <a:stretch>
            <a:fillRect/>
          </a:stretch>
        </p:blipFill>
        <p:spPr>
          <a:xfrm>
            <a:off x="2443282" y="0"/>
            <a:ext cx="9748718" cy="6858000"/>
          </a:xfrm>
          <a:prstGeom prst="rect">
            <a:avLst/>
          </a:prstGeom>
        </p:spPr>
      </p:pic>
      <p:sp>
        <p:nvSpPr>
          <p:cNvPr id="3" name="Rechthoek 2"/>
          <p:cNvSpPr/>
          <p:nvPr/>
        </p:nvSpPr>
        <p:spPr>
          <a:xfrm>
            <a:off x="35104" y="5212136"/>
            <a:ext cx="2382974" cy="1200329"/>
          </a:xfrm>
          <a:prstGeom prst="rect">
            <a:avLst/>
          </a:prstGeom>
        </p:spPr>
        <p:txBody>
          <a:bodyPr wrap="square">
            <a:spAutoFit/>
          </a:bodyPr>
          <a:lstStyle/>
          <a:p>
            <a:r>
              <a:rPr lang="en-GB" dirty="0" smtClean="0"/>
              <a:t>‘After sale obligations’</a:t>
            </a:r>
          </a:p>
          <a:p>
            <a:r>
              <a:rPr lang="en-GB" dirty="0" smtClean="0"/>
              <a:t>Vendors: user </a:t>
            </a:r>
            <a:r>
              <a:rPr lang="en-GB" i="1" dirty="0" smtClean="0"/>
              <a:t>training,. </a:t>
            </a:r>
          </a:p>
          <a:p>
            <a:r>
              <a:rPr lang="en-GB" dirty="0" smtClean="0"/>
              <a:t>Manuf.: </a:t>
            </a:r>
            <a:r>
              <a:rPr lang="en-GB" i="1" dirty="0" smtClean="0"/>
              <a:t>spare parts,..</a:t>
            </a:r>
          </a:p>
          <a:p>
            <a:r>
              <a:rPr lang="en-GB" dirty="0" smtClean="0"/>
              <a:t>User: </a:t>
            </a:r>
            <a:r>
              <a:rPr lang="en-GB" i="1" dirty="0" smtClean="0"/>
              <a:t>safe disposal…</a:t>
            </a:r>
            <a:endParaRPr lang="en-GB" i="1" dirty="0"/>
          </a:p>
        </p:txBody>
      </p:sp>
    </p:spTree>
    <p:extLst>
      <p:ext uri="{BB962C8B-B14F-4D97-AF65-F5344CB8AC3E}">
        <p14:creationId xmlns:p14="http://schemas.microsoft.com/office/powerpoint/2010/main" val="4645222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92000"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6" name="Titel 1"/>
          <p:cNvSpPr txBox="1">
            <a:spLocks/>
          </p:cNvSpPr>
          <p:nvPr/>
        </p:nvSpPr>
        <p:spPr>
          <a:xfrm>
            <a:off x="8288867" y="6443133"/>
            <a:ext cx="3891279"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Government </a:t>
            </a:r>
            <a:r>
              <a:rPr lang="en-GB" sz="2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R</a:t>
            </a:r>
            <a:r>
              <a:rPr lang="en-GB" sz="2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egulatory Agencies</a:t>
            </a:r>
            <a:endParaRPr lang="en-GB" sz="2000" dirty="0"/>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8" name="Tekstvak 7"/>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9" name="Titel 1"/>
          <p:cNvSpPr txBox="1">
            <a:spLocks/>
          </p:cNvSpPr>
          <p:nvPr/>
        </p:nvSpPr>
        <p:spPr>
          <a:xfrm>
            <a:off x="525991" y="473098"/>
            <a:ext cx="11140018" cy="673629"/>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FDA: labelling</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2" name="Rechthoek 1"/>
          <p:cNvSpPr/>
          <p:nvPr/>
        </p:nvSpPr>
        <p:spPr>
          <a:xfrm>
            <a:off x="412129" y="1417219"/>
            <a:ext cx="11381937" cy="2000548"/>
          </a:xfrm>
          <a:prstGeom prst="rect">
            <a:avLst/>
          </a:prstGeom>
        </p:spPr>
        <p:txBody>
          <a:bodyPr wrap="square">
            <a:spAutoFit/>
          </a:bodyPr>
          <a:lstStyle/>
          <a:p>
            <a:r>
              <a:rPr lang="en-GB" sz="2000" dirty="0" smtClean="0">
                <a:latin typeface="+mj-lt"/>
              </a:rPr>
              <a:t>Like </a:t>
            </a:r>
            <a:r>
              <a:rPr lang="en-GB" sz="2000" dirty="0">
                <a:latin typeface="+mj-lt"/>
              </a:rPr>
              <a:t>drugs and biological products, all FDA approved or cleared medical devices </a:t>
            </a:r>
            <a:r>
              <a:rPr lang="en-GB" sz="2000" dirty="0" smtClean="0">
                <a:latin typeface="+mj-lt"/>
              </a:rPr>
              <a:t>must be labelled </a:t>
            </a:r>
            <a:r>
              <a:rPr lang="en-GB" sz="2000" dirty="0">
                <a:latin typeface="+mj-lt"/>
              </a:rPr>
              <a:t>in a way that informs a user of how to use the device. </a:t>
            </a:r>
            <a:r>
              <a:rPr lang="en-GB" sz="2000" dirty="0" smtClean="0">
                <a:latin typeface="+mj-lt"/>
              </a:rPr>
              <a:t>“Labelling” </a:t>
            </a:r>
            <a:r>
              <a:rPr lang="en-GB" sz="2000" dirty="0">
                <a:latin typeface="+mj-lt"/>
              </a:rPr>
              <a:t>is defined as </a:t>
            </a:r>
            <a:endParaRPr lang="en-GB" sz="2000" dirty="0" smtClean="0">
              <a:latin typeface="+mj-lt"/>
            </a:endParaRPr>
          </a:p>
          <a:p>
            <a:endParaRPr lang="en-GB" sz="1200" dirty="0">
              <a:latin typeface="+mj-lt"/>
            </a:endParaRPr>
          </a:p>
          <a:p>
            <a:pPr algn="ctr"/>
            <a:r>
              <a:rPr lang="en-GB" sz="2000" dirty="0" smtClean="0">
                <a:latin typeface="+mj-lt"/>
              </a:rPr>
              <a:t>“</a:t>
            </a:r>
            <a:r>
              <a:rPr lang="en-GB" sz="2000" dirty="0">
                <a:latin typeface="+mj-lt"/>
              </a:rPr>
              <a:t>all labels and other written, printed, or graphic matter upon any </a:t>
            </a:r>
            <a:r>
              <a:rPr lang="en-GB" sz="2000" dirty="0" smtClean="0">
                <a:latin typeface="+mj-lt"/>
              </a:rPr>
              <a:t>article or </a:t>
            </a:r>
            <a:r>
              <a:rPr lang="en-GB" sz="2000" dirty="0">
                <a:latin typeface="+mj-lt"/>
              </a:rPr>
              <a:t>any of its containers or wrappers, or </a:t>
            </a:r>
            <a:r>
              <a:rPr lang="en-GB" sz="2000" i="1" dirty="0">
                <a:latin typeface="+mj-lt"/>
              </a:rPr>
              <a:t>accompanying</a:t>
            </a:r>
            <a:r>
              <a:rPr lang="en-GB" sz="2000" dirty="0">
                <a:latin typeface="+mj-lt"/>
              </a:rPr>
              <a:t> such article” </a:t>
            </a:r>
            <a:endParaRPr lang="en-GB" sz="2000" dirty="0" smtClean="0">
              <a:latin typeface="+mj-lt"/>
            </a:endParaRPr>
          </a:p>
          <a:p>
            <a:endParaRPr lang="en-GB" sz="1200" dirty="0">
              <a:latin typeface="+mj-lt"/>
            </a:endParaRPr>
          </a:p>
          <a:p>
            <a:r>
              <a:rPr lang="en-GB" sz="2000" dirty="0" smtClean="0">
                <a:latin typeface="+mj-lt"/>
              </a:rPr>
              <a:t>at </a:t>
            </a:r>
            <a:r>
              <a:rPr lang="en-GB" sz="2000" dirty="0">
                <a:latin typeface="+mj-lt"/>
              </a:rPr>
              <a:t>any time while a device </a:t>
            </a:r>
            <a:r>
              <a:rPr lang="en-GB" sz="2000" dirty="0" smtClean="0">
                <a:latin typeface="+mj-lt"/>
              </a:rPr>
              <a:t>is </a:t>
            </a:r>
            <a:r>
              <a:rPr lang="en-GB" sz="2000" b="1" dirty="0" smtClean="0">
                <a:solidFill>
                  <a:srgbClr val="7030A0"/>
                </a:solidFill>
                <a:latin typeface="+mj-lt"/>
              </a:rPr>
              <a:t>held </a:t>
            </a:r>
            <a:r>
              <a:rPr lang="en-GB" sz="2000" b="1" dirty="0">
                <a:solidFill>
                  <a:srgbClr val="7030A0"/>
                </a:solidFill>
                <a:latin typeface="+mj-lt"/>
              </a:rPr>
              <a:t>for sale </a:t>
            </a:r>
            <a:r>
              <a:rPr lang="en-GB" sz="2000" dirty="0">
                <a:latin typeface="+mj-lt"/>
              </a:rPr>
              <a:t>after shipment or delivery for shipment in interstate commerce</a:t>
            </a:r>
            <a:r>
              <a:rPr lang="en-GB" sz="2000" dirty="0" smtClean="0">
                <a:latin typeface="+mj-lt"/>
              </a:rPr>
              <a:t>.</a:t>
            </a:r>
          </a:p>
        </p:txBody>
      </p:sp>
      <p:sp>
        <p:nvSpPr>
          <p:cNvPr id="3" name="Rechthoek 2"/>
          <p:cNvSpPr/>
          <p:nvPr/>
        </p:nvSpPr>
        <p:spPr>
          <a:xfrm>
            <a:off x="412130" y="4034576"/>
            <a:ext cx="10733696" cy="1846659"/>
          </a:xfrm>
          <a:prstGeom prst="rect">
            <a:avLst/>
          </a:prstGeom>
        </p:spPr>
        <p:txBody>
          <a:bodyPr wrap="square">
            <a:spAutoFit/>
          </a:bodyPr>
          <a:lstStyle/>
          <a:p>
            <a:pPr lvl="0"/>
            <a:r>
              <a:rPr lang="en-GB" sz="2000" dirty="0" smtClean="0">
                <a:solidFill>
                  <a:srgbClr val="000000"/>
                </a:solidFill>
                <a:latin typeface="+mj-lt"/>
              </a:rPr>
              <a:t>The </a:t>
            </a:r>
            <a:r>
              <a:rPr lang="en-GB" sz="2000" dirty="0">
                <a:solidFill>
                  <a:srgbClr val="000000"/>
                </a:solidFill>
                <a:latin typeface="+mj-lt"/>
              </a:rPr>
              <a:t>term “</a:t>
            </a:r>
            <a:r>
              <a:rPr lang="en-GB" sz="2000" i="1" dirty="0">
                <a:solidFill>
                  <a:srgbClr val="000000"/>
                </a:solidFill>
                <a:latin typeface="+mj-lt"/>
              </a:rPr>
              <a:t>accompanying</a:t>
            </a:r>
            <a:r>
              <a:rPr lang="en-GB" sz="2000" dirty="0">
                <a:solidFill>
                  <a:srgbClr val="000000"/>
                </a:solidFill>
                <a:latin typeface="+mj-lt"/>
              </a:rPr>
              <a:t>” is interpreted to mean more than physical association with the product; it extends to posters, tags, pamphlets, circulars, booklets, brochures, instruction books, direction sheets, fillers, webpages, etc. Accompanying can also include </a:t>
            </a:r>
            <a:r>
              <a:rPr lang="en-GB" sz="2000" dirty="0" smtClean="0">
                <a:solidFill>
                  <a:srgbClr val="000000"/>
                </a:solidFill>
                <a:latin typeface="+mj-lt"/>
              </a:rPr>
              <a:t>labelling </a:t>
            </a:r>
            <a:r>
              <a:rPr lang="en-GB" sz="2000" dirty="0">
                <a:solidFill>
                  <a:srgbClr val="000000"/>
                </a:solidFill>
                <a:latin typeface="+mj-lt"/>
              </a:rPr>
              <a:t>that is connected with the device after shipment or delivery for shipment in interstate commerce. </a:t>
            </a:r>
            <a:endParaRPr lang="en-GB" sz="2000" dirty="0" smtClean="0">
              <a:solidFill>
                <a:srgbClr val="000000"/>
              </a:solidFill>
              <a:latin typeface="+mj-lt"/>
            </a:endParaRPr>
          </a:p>
          <a:p>
            <a:pPr lvl="0"/>
            <a:endParaRPr lang="en-GB" sz="1000" dirty="0" smtClean="0">
              <a:solidFill>
                <a:srgbClr val="000000"/>
              </a:solidFill>
              <a:latin typeface="+mj-lt"/>
            </a:endParaRPr>
          </a:p>
          <a:p>
            <a:pPr lvl="0" algn="ctr"/>
            <a:r>
              <a:rPr lang="en-GB" sz="2000" dirty="0" smtClean="0">
                <a:solidFill>
                  <a:srgbClr val="000000"/>
                </a:solidFill>
                <a:latin typeface="+mj-lt"/>
              </a:rPr>
              <a:t>According </a:t>
            </a:r>
            <a:r>
              <a:rPr lang="en-GB" sz="2000" dirty="0">
                <a:solidFill>
                  <a:srgbClr val="000000"/>
                </a:solidFill>
                <a:latin typeface="+mj-lt"/>
              </a:rPr>
              <a:t>to an </a:t>
            </a:r>
            <a:r>
              <a:rPr lang="en-GB" sz="2000" dirty="0" smtClean="0">
                <a:solidFill>
                  <a:srgbClr val="000000"/>
                </a:solidFill>
                <a:latin typeface="+mj-lt"/>
              </a:rPr>
              <a:t>court </a:t>
            </a:r>
            <a:r>
              <a:rPr lang="en-GB" sz="2000" dirty="0">
                <a:solidFill>
                  <a:srgbClr val="000000"/>
                </a:solidFill>
                <a:latin typeface="+mj-lt"/>
              </a:rPr>
              <a:t>decision, “most, if not </a:t>
            </a:r>
            <a:r>
              <a:rPr lang="en-GB" sz="2000" dirty="0" smtClean="0">
                <a:solidFill>
                  <a:srgbClr val="000000"/>
                </a:solidFill>
                <a:latin typeface="+mj-lt"/>
              </a:rPr>
              <a:t>all” </a:t>
            </a:r>
            <a:r>
              <a:rPr lang="en-GB" sz="2000" b="1" dirty="0">
                <a:solidFill>
                  <a:srgbClr val="7030A0"/>
                </a:solidFill>
                <a:latin typeface="+mj-lt"/>
              </a:rPr>
              <a:t>advertising is </a:t>
            </a:r>
            <a:r>
              <a:rPr lang="en-GB" sz="2000" b="1" dirty="0" smtClean="0">
                <a:solidFill>
                  <a:srgbClr val="7030A0"/>
                </a:solidFill>
                <a:latin typeface="+mj-lt"/>
              </a:rPr>
              <a:t>labelling</a:t>
            </a:r>
            <a:r>
              <a:rPr lang="en-GB" sz="2000" dirty="0" smtClean="0">
                <a:solidFill>
                  <a:srgbClr val="000000"/>
                </a:solidFill>
                <a:latin typeface="+mj-lt"/>
              </a:rPr>
              <a:t>. </a:t>
            </a:r>
            <a:endParaRPr lang="en-GB" sz="2000" dirty="0">
              <a:solidFill>
                <a:srgbClr val="000000"/>
              </a:solidFill>
              <a:latin typeface="+mj-lt"/>
            </a:endParaRPr>
          </a:p>
        </p:txBody>
      </p:sp>
      <p:sp>
        <p:nvSpPr>
          <p:cNvPr id="10" name="Rechthoek 9"/>
          <p:cNvSpPr/>
          <p:nvPr/>
        </p:nvSpPr>
        <p:spPr>
          <a:xfrm>
            <a:off x="0" y="-3113"/>
            <a:ext cx="2081019" cy="461665"/>
          </a:xfrm>
          <a:prstGeom prst="rect">
            <a:avLst/>
          </a:prstGeom>
        </p:spPr>
        <p:txBody>
          <a:bodyPr wrap="none">
            <a:spAutoFit/>
          </a:bodyPr>
          <a:lstStyle/>
          <a:p>
            <a:r>
              <a:rPr lang="en-GB" sz="2400" b="1" kern="0" spc="-5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Product </a:t>
            </a:r>
            <a:r>
              <a:rPr lang="en-GB" sz="2400" b="1" kern="0" spc="-5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Control </a:t>
            </a:r>
            <a:endParaRPr lang="en-US" sz="1100" dirty="0"/>
          </a:p>
        </p:txBody>
      </p:sp>
    </p:spTree>
    <p:extLst>
      <p:ext uri="{BB962C8B-B14F-4D97-AF65-F5344CB8AC3E}">
        <p14:creationId xmlns:p14="http://schemas.microsoft.com/office/powerpoint/2010/main" val="272848332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92000"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6" name="Titel 1"/>
          <p:cNvSpPr txBox="1">
            <a:spLocks/>
          </p:cNvSpPr>
          <p:nvPr/>
        </p:nvSpPr>
        <p:spPr>
          <a:xfrm>
            <a:off x="8288867" y="6443133"/>
            <a:ext cx="3891279"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Government </a:t>
            </a:r>
            <a:r>
              <a:rPr lang="en-GB" sz="2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R</a:t>
            </a:r>
            <a:r>
              <a:rPr lang="en-GB" sz="2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egulatory Agencies</a:t>
            </a:r>
            <a:endParaRPr lang="en-GB" sz="2000" dirty="0"/>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8" name="Tekstvak 7"/>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9" name="Titel 1"/>
          <p:cNvSpPr txBox="1">
            <a:spLocks/>
          </p:cNvSpPr>
          <p:nvPr/>
        </p:nvSpPr>
        <p:spPr>
          <a:xfrm>
            <a:off x="525991" y="473098"/>
            <a:ext cx="11140018" cy="673629"/>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FDA</a:t>
            </a:r>
            <a:r>
              <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 Adverse Event Reporting</a:t>
            </a:r>
          </a:p>
        </p:txBody>
      </p:sp>
      <p:sp>
        <p:nvSpPr>
          <p:cNvPr id="2" name="Rechthoek 1"/>
          <p:cNvSpPr/>
          <p:nvPr/>
        </p:nvSpPr>
        <p:spPr>
          <a:xfrm>
            <a:off x="525991" y="3154289"/>
            <a:ext cx="11198306" cy="1631216"/>
          </a:xfrm>
          <a:prstGeom prst="rect">
            <a:avLst/>
          </a:prstGeom>
        </p:spPr>
        <p:txBody>
          <a:bodyPr wrap="square">
            <a:spAutoFit/>
          </a:bodyPr>
          <a:lstStyle/>
          <a:p>
            <a:r>
              <a:rPr lang="en-GB" sz="2000" dirty="0" smtClean="0">
                <a:latin typeface="+mj-lt"/>
              </a:rPr>
              <a:t>Device </a:t>
            </a:r>
            <a:r>
              <a:rPr lang="en-GB" sz="2000" dirty="0">
                <a:latin typeface="+mj-lt"/>
              </a:rPr>
              <a:t>manufacturers are required to report to FDA </a:t>
            </a:r>
            <a:endParaRPr lang="en-GB" sz="2000" dirty="0" smtClean="0">
              <a:latin typeface="+mj-lt"/>
            </a:endParaRPr>
          </a:p>
          <a:p>
            <a:pPr marL="914400" lvl="1" indent="-457200">
              <a:buFont typeface="+mj-lt"/>
              <a:buAutoNum type="arabicPeriod"/>
            </a:pPr>
            <a:r>
              <a:rPr lang="en-GB" sz="2000" dirty="0" smtClean="0">
                <a:latin typeface="+mj-lt"/>
              </a:rPr>
              <a:t>within </a:t>
            </a:r>
            <a:r>
              <a:rPr lang="en-GB" sz="2000" dirty="0">
                <a:latin typeface="+mj-lt"/>
              </a:rPr>
              <a:t>30 calendar days of </a:t>
            </a:r>
            <a:r>
              <a:rPr lang="en-GB" sz="2000" dirty="0" smtClean="0">
                <a:latin typeface="+mj-lt"/>
              </a:rPr>
              <a:t>acquiring information </a:t>
            </a:r>
            <a:r>
              <a:rPr lang="en-GB" sz="2000" dirty="0">
                <a:latin typeface="+mj-lt"/>
              </a:rPr>
              <a:t>that reasonably suggests one of their devices may have caused or contributed to </a:t>
            </a:r>
            <a:r>
              <a:rPr lang="en-GB" sz="2000" dirty="0" smtClean="0">
                <a:latin typeface="+mj-lt"/>
              </a:rPr>
              <a:t>a death</a:t>
            </a:r>
            <a:r>
              <a:rPr lang="en-GB" sz="2000" dirty="0">
                <a:latin typeface="+mj-lt"/>
              </a:rPr>
              <a:t>, serious injury, or malfunction and </a:t>
            </a:r>
            <a:endParaRPr lang="en-GB" sz="2000" dirty="0" smtClean="0">
              <a:latin typeface="+mj-lt"/>
            </a:endParaRPr>
          </a:p>
          <a:p>
            <a:pPr marL="914400" lvl="1" indent="-457200">
              <a:buFont typeface="+mj-lt"/>
              <a:buAutoNum type="arabicPeriod"/>
            </a:pPr>
            <a:r>
              <a:rPr lang="en-GB" sz="2000" dirty="0" smtClean="0">
                <a:latin typeface="+mj-lt"/>
              </a:rPr>
              <a:t>within </a:t>
            </a:r>
            <a:r>
              <a:rPr lang="en-GB" sz="2000" dirty="0">
                <a:latin typeface="+mj-lt"/>
              </a:rPr>
              <a:t>5 working days if an event requires </a:t>
            </a:r>
            <a:r>
              <a:rPr lang="en-GB" sz="2000" dirty="0" smtClean="0">
                <a:latin typeface="+mj-lt"/>
              </a:rPr>
              <a:t>action other </a:t>
            </a:r>
            <a:r>
              <a:rPr lang="en-GB" sz="2000" dirty="0">
                <a:latin typeface="+mj-lt"/>
              </a:rPr>
              <a:t>than routine maintenance or service to prevent a public health issue</a:t>
            </a:r>
            <a:r>
              <a:rPr lang="en-GB" sz="2000" dirty="0" smtClean="0">
                <a:latin typeface="+mj-lt"/>
              </a:rPr>
              <a:t>. </a:t>
            </a:r>
          </a:p>
        </p:txBody>
      </p:sp>
      <p:sp>
        <p:nvSpPr>
          <p:cNvPr id="3" name="Rechthoek 2"/>
          <p:cNvSpPr/>
          <p:nvPr/>
        </p:nvSpPr>
        <p:spPr>
          <a:xfrm>
            <a:off x="467704" y="1403954"/>
            <a:ext cx="10934700" cy="1631216"/>
          </a:xfrm>
          <a:prstGeom prst="rect">
            <a:avLst/>
          </a:prstGeom>
        </p:spPr>
        <p:txBody>
          <a:bodyPr wrap="square">
            <a:spAutoFit/>
          </a:bodyPr>
          <a:lstStyle/>
          <a:p>
            <a:r>
              <a:rPr lang="en-GB" sz="2000" dirty="0">
                <a:latin typeface="+mj-lt"/>
              </a:rPr>
              <a:t>The Safe Medical Devices Act of 1990 required FDA to establish a system for monitoring and tracking serious adverse events that resulted from the use or misuse of medical devices. The </a:t>
            </a:r>
            <a:r>
              <a:rPr lang="en-GB" sz="2000" b="1" dirty="0">
                <a:solidFill>
                  <a:srgbClr val="7030A0"/>
                </a:solidFill>
                <a:latin typeface="+mj-lt"/>
              </a:rPr>
              <a:t>Medical Device Reporting </a:t>
            </a:r>
            <a:r>
              <a:rPr lang="en-GB" sz="2000" dirty="0">
                <a:latin typeface="+mj-lt"/>
              </a:rPr>
              <a:t>(MDR) regulation is the mechanism that FDA and manufacturers use to identify and monitor significant adverse events involving medical devices, so that problems are detected and corrected in a timely manner. </a:t>
            </a:r>
          </a:p>
        </p:txBody>
      </p:sp>
      <p:sp>
        <p:nvSpPr>
          <p:cNvPr id="4" name="Rechthoek 3"/>
          <p:cNvSpPr/>
          <p:nvPr/>
        </p:nvSpPr>
        <p:spPr>
          <a:xfrm>
            <a:off x="525991" y="4882298"/>
            <a:ext cx="11403542" cy="1015663"/>
          </a:xfrm>
          <a:prstGeom prst="rect">
            <a:avLst/>
          </a:prstGeom>
        </p:spPr>
        <p:txBody>
          <a:bodyPr wrap="square">
            <a:spAutoFit/>
          </a:bodyPr>
          <a:lstStyle/>
          <a:p>
            <a:pPr marL="0" lvl="1" defTabSz="896938"/>
            <a:r>
              <a:rPr lang="en-GB" sz="2000" dirty="0">
                <a:solidFill>
                  <a:srgbClr val="000000"/>
                </a:solidFill>
                <a:latin typeface="Calibri Light" panose="020F0302020204030204"/>
              </a:rPr>
              <a:t>User facilities, such as </a:t>
            </a:r>
            <a:r>
              <a:rPr lang="en-GB" sz="2000" dirty="0" smtClean="0">
                <a:solidFill>
                  <a:srgbClr val="000000"/>
                </a:solidFill>
                <a:latin typeface="Calibri Light" panose="020F0302020204030204"/>
              </a:rPr>
              <a:t>hospitals, </a:t>
            </a:r>
            <a:r>
              <a:rPr lang="en-GB" sz="2000" dirty="0">
                <a:solidFill>
                  <a:srgbClr val="000000"/>
                </a:solidFill>
                <a:latin typeface="Calibri Light" panose="020F0302020204030204"/>
              </a:rPr>
              <a:t>are </a:t>
            </a:r>
            <a:r>
              <a:rPr lang="en-GB" sz="2000" dirty="0" smtClean="0">
                <a:solidFill>
                  <a:srgbClr val="000000"/>
                </a:solidFill>
                <a:latin typeface="Calibri Light" panose="020F0302020204030204"/>
              </a:rPr>
              <a:t>required </a:t>
            </a:r>
            <a:r>
              <a:rPr lang="en-GB" sz="2000" dirty="0">
                <a:solidFill>
                  <a:srgbClr val="000000"/>
                </a:solidFill>
                <a:latin typeface="Calibri Light" panose="020F0302020204030204"/>
              </a:rPr>
              <a:t>to </a:t>
            </a:r>
            <a:r>
              <a:rPr lang="en-GB" sz="2000" b="1" dirty="0">
                <a:solidFill>
                  <a:srgbClr val="7030A0"/>
                </a:solidFill>
                <a:latin typeface="Calibri Light" panose="020F0302020204030204"/>
              </a:rPr>
              <a:t>report deaths </a:t>
            </a:r>
            <a:r>
              <a:rPr lang="en-GB" sz="2000" b="1" dirty="0" smtClean="0">
                <a:solidFill>
                  <a:srgbClr val="7030A0"/>
                </a:solidFill>
                <a:latin typeface="Calibri Light" panose="020F0302020204030204"/>
              </a:rPr>
              <a:t>and serious injuries </a:t>
            </a:r>
            <a:r>
              <a:rPr lang="en-GB" sz="2000" dirty="0" smtClean="0">
                <a:solidFill>
                  <a:srgbClr val="000000"/>
                </a:solidFill>
                <a:latin typeface="Calibri Light" panose="020F0302020204030204"/>
              </a:rPr>
              <a:t>to </a:t>
            </a:r>
            <a:r>
              <a:rPr lang="en-GB" sz="2000" dirty="0">
                <a:solidFill>
                  <a:srgbClr val="000000"/>
                </a:solidFill>
                <a:latin typeface="Calibri Light" panose="020F0302020204030204"/>
              </a:rPr>
              <a:t>both the manufacturer, if known, and FDA within 10 working days. </a:t>
            </a:r>
            <a:r>
              <a:rPr lang="en-GB" sz="2000" dirty="0" smtClean="0">
                <a:solidFill>
                  <a:srgbClr val="000000"/>
                </a:solidFill>
                <a:latin typeface="Calibri Light" panose="020F0302020204030204"/>
              </a:rPr>
              <a:t>User </a:t>
            </a:r>
            <a:r>
              <a:rPr lang="en-GB" sz="2000" dirty="0">
                <a:solidFill>
                  <a:srgbClr val="000000"/>
                </a:solidFill>
                <a:latin typeface="Calibri Light" panose="020F0302020204030204"/>
              </a:rPr>
              <a:t>facilities must also submit </a:t>
            </a:r>
            <a:r>
              <a:rPr lang="en-GB" sz="2000" b="1" dirty="0">
                <a:solidFill>
                  <a:srgbClr val="7030A0"/>
                </a:solidFill>
                <a:latin typeface="Calibri Light" panose="020F0302020204030204"/>
              </a:rPr>
              <a:t>annual reports to FDA </a:t>
            </a:r>
            <a:r>
              <a:rPr lang="en-GB" sz="2000" dirty="0">
                <a:solidFill>
                  <a:srgbClr val="000000"/>
                </a:solidFill>
                <a:latin typeface="Calibri Light" panose="020F0302020204030204"/>
              </a:rPr>
              <a:t>of all adverse event reports sent to manufacturers or FDA in the past year.</a:t>
            </a:r>
          </a:p>
        </p:txBody>
      </p:sp>
      <p:sp>
        <p:nvSpPr>
          <p:cNvPr id="12" name="Rechthoek 11"/>
          <p:cNvSpPr/>
          <p:nvPr/>
        </p:nvSpPr>
        <p:spPr>
          <a:xfrm>
            <a:off x="0" y="-3113"/>
            <a:ext cx="1608133" cy="461665"/>
          </a:xfrm>
          <a:prstGeom prst="rect">
            <a:avLst/>
          </a:prstGeom>
        </p:spPr>
        <p:txBody>
          <a:bodyPr wrap="none">
            <a:spAutoFit/>
          </a:bodyPr>
          <a:lstStyle/>
          <a:p>
            <a:r>
              <a:rPr lang="en-GB" sz="2400" b="1" kern="0" spc="-5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Use Control </a:t>
            </a:r>
            <a:endParaRPr lang="en-US" sz="1100" dirty="0"/>
          </a:p>
        </p:txBody>
      </p:sp>
    </p:spTree>
    <p:extLst>
      <p:ext uri="{BB962C8B-B14F-4D97-AF65-F5344CB8AC3E}">
        <p14:creationId xmlns:p14="http://schemas.microsoft.com/office/powerpoint/2010/main" val="352789505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92000"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6" name="Titel 1"/>
          <p:cNvSpPr txBox="1">
            <a:spLocks/>
          </p:cNvSpPr>
          <p:nvPr/>
        </p:nvSpPr>
        <p:spPr>
          <a:xfrm>
            <a:off x="8288867" y="6443133"/>
            <a:ext cx="3891279"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Government </a:t>
            </a:r>
            <a:r>
              <a:rPr lang="en-GB" sz="2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R</a:t>
            </a:r>
            <a:r>
              <a:rPr lang="en-GB" sz="2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egulatory Agencies</a:t>
            </a:r>
            <a:endParaRPr lang="en-GB" sz="2000" dirty="0"/>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8" name="Tekstvak 7"/>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9" name="Titel 1"/>
          <p:cNvSpPr txBox="1">
            <a:spLocks/>
          </p:cNvSpPr>
          <p:nvPr/>
        </p:nvSpPr>
        <p:spPr>
          <a:xfrm>
            <a:off x="525991" y="473098"/>
            <a:ext cx="11140018" cy="673629"/>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FDA</a:t>
            </a:r>
            <a:r>
              <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 Medical Device Tracking</a:t>
            </a:r>
          </a:p>
        </p:txBody>
      </p:sp>
      <p:sp>
        <p:nvSpPr>
          <p:cNvPr id="3" name="Rechthoek 2"/>
          <p:cNvSpPr/>
          <p:nvPr/>
        </p:nvSpPr>
        <p:spPr>
          <a:xfrm>
            <a:off x="525991" y="1403954"/>
            <a:ext cx="10937876" cy="707886"/>
          </a:xfrm>
          <a:prstGeom prst="rect">
            <a:avLst/>
          </a:prstGeom>
        </p:spPr>
        <p:txBody>
          <a:bodyPr wrap="square">
            <a:spAutoFit/>
          </a:bodyPr>
          <a:lstStyle/>
          <a:p>
            <a:r>
              <a:rPr lang="en-GB" sz="2000" dirty="0" smtClean="0">
                <a:latin typeface="+mj-lt"/>
              </a:rPr>
              <a:t>Manufacturers </a:t>
            </a:r>
            <a:r>
              <a:rPr lang="en-GB" sz="2000" dirty="0">
                <a:latin typeface="+mj-lt"/>
              </a:rPr>
              <a:t>are required to track certain devices from their manufacture through </a:t>
            </a:r>
            <a:r>
              <a:rPr lang="en-GB" sz="2000" dirty="0" smtClean="0">
                <a:latin typeface="+mj-lt"/>
              </a:rPr>
              <a:t>the distribution </a:t>
            </a:r>
            <a:r>
              <a:rPr lang="en-GB" sz="2000" dirty="0">
                <a:latin typeface="+mj-lt"/>
              </a:rPr>
              <a:t>chain </a:t>
            </a:r>
            <a:r>
              <a:rPr lang="en-GB" sz="2000" b="1" dirty="0">
                <a:solidFill>
                  <a:srgbClr val="7030A0"/>
                </a:solidFill>
                <a:latin typeface="+mj-lt"/>
              </a:rPr>
              <a:t>when they receive an order from FDA to implement a tracking system for </a:t>
            </a:r>
            <a:r>
              <a:rPr lang="en-GB" sz="2000" b="1" dirty="0" smtClean="0">
                <a:solidFill>
                  <a:srgbClr val="7030A0"/>
                </a:solidFill>
                <a:latin typeface="+mj-lt"/>
              </a:rPr>
              <a:t>a certain </a:t>
            </a:r>
            <a:r>
              <a:rPr lang="en-GB" sz="2000" b="1" dirty="0">
                <a:solidFill>
                  <a:srgbClr val="7030A0"/>
                </a:solidFill>
                <a:latin typeface="+mj-lt"/>
              </a:rPr>
              <a:t>type of </a:t>
            </a:r>
            <a:r>
              <a:rPr lang="en-GB" sz="2000" b="1" dirty="0" smtClean="0">
                <a:solidFill>
                  <a:srgbClr val="7030A0"/>
                </a:solidFill>
                <a:latin typeface="+mj-lt"/>
              </a:rPr>
              <a:t>device</a:t>
            </a:r>
            <a:r>
              <a:rPr lang="en-GB" sz="2000" dirty="0" smtClean="0">
                <a:latin typeface="+mj-lt"/>
              </a:rPr>
              <a:t>. </a:t>
            </a:r>
            <a:endParaRPr lang="en-US" sz="2000" dirty="0">
              <a:latin typeface="+mj-lt"/>
            </a:endParaRPr>
          </a:p>
        </p:txBody>
      </p:sp>
      <p:sp>
        <p:nvSpPr>
          <p:cNvPr id="2" name="Rechthoek 1"/>
          <p:cNvSpPr/>
          <p:nvPr/>
        </p:nvSpPr>
        <p:spPr>
          <a:xfrm>
            <a:off x="626533" y="2369067"/>
            <a:ext cx="10972799" cy="1015663"/>
          </a:xfrm>
          <a:prstGeom prst="rect">
            <a:avLst/>
          </a:prstGeom>
        </p:spPr>
        <p:txBody>
          <a:bodyPr wrap="square">
            <a:spAutoFit/>
          </a:bodyPr>
          <a:lstStyle/>
          <a:p>
            <a:pPr lvl="0"/>
            <a:r>
              <a:rPr lang="en-GB" sz="2000" dirty="0">
                <a:solidFill>
                  <a:srgbClr val="000000"/>
                </a:solidFill>
                <a:latin typeface="Calibri Light" panose="020F0302020204030204"/>
              </a:rPr>
              <a:t>The purpose of device tracking is to ensure that manufacturers of these devices can locate them quickly once in commercial distribution if needed to facilitate </a:t>
            </a:r>
            <a:r>
              <a:rPr lang="en-GB" sz="2000" b="1" dirty="0">
                <a:solidFill>
                  <a:srgbClr val="7030A0"/>
                </a:solidFill>
                <a:latin typeface="Calibri Light" panose="020F0302020204030204"/>
              </a:rPr>
              <a:t>notifications</a:t>
            </a:r>
            <a:r>
              <a:rPr lang="en-GB" sz="2000" dirty="0">
                <a:solidFill>
                  <a:srgbClr val="000000"/>
                </a:solidFill>
                <a:latin typeface="Calibri Light" panose="020F0302020204030204"/>
              </a:rPr>
              <a:t> and </a:t>
            </a:r>
            <a:r>
              <a:rPr lang="en-GB" sz="2000" b="1" dirty="0">
                <a:solidFill>
                  <a:srgbClr val="7030A0"/>
                </a:solidFill>
                <a:latin typeface="Calibri Light" panose="020F0302020204030204"/>
              </a:rPr>
              <a:t>recalls</a:t>
            </a:r>
            <a:r>
              <a:rPr lang="en-GB" sz="2000" dirty="0">
                <a:solidFill>
                  <a:srgbClr val="000000"/>
                </a:solidFill>
                <a:latin typeface="Calibri Light" panose="020F0302020204030204"/>
              </a:rPr>
              <a:t> in the case of serious risks to health presented by the devices. </a:t>
            </a:r>
            <a:endParaRPr lang="en-US" sz="2000" dirty="0">
              <a:solidFill>
                <a:srgbClr val="000000"/>
              </a:solidFill>
              <a:latin typeface="Calibri Light" panose="020F0302020204030204"/>
            </a:endParaRPr>
          </a:p>
        </p:txBody>
      </p:sp>
      <p:sp>
        <p:nvSpPr>
          <p:cNvPr id="4" name="Rechthoek 3"/>
          <p:cNvSpPr/>
          <p:nvPr/>
        </p:nvSpPr>
        <p:spPr>
          <a:xfrm>
            <a:off x="626533" y="3541286"/>
            <a:ext cx="11039476" cy="1631216"/>
          </a:xfrm>
          <a:prstGeom prst="rect">
            <a:avLst/>
          </a:prstGeom>
        </p:spPr>
        <p:txBody>
          <a:bodyPr wrap="square">
            <a:spAutoFit/>
          </a:bodyPr>
          <a:lstStyle/>
          <a:p>
            <a:pPr lvl="0"/>
            <a:r>
              <a:rPr lang="en-GB" sz="2000" dirty="0">
                <a:solidFill>
                  <a:srgbClr val="000000"/>
                </a:solidFill>
                <a:latin typeface="Calibri Light" panose="020F0302020204030204"/>
              </a:rPr>
              <a:t>FDA may issue a tracking order for any Class II or Class III device:</a:t>
            </a:r>
          </a:p>
          <a:p>
            <a:pPr marL="1257300" lvl="2" indent="-342900">
              <a:buFont typeface="Arial" panose="020B0604020202020204" pitchFamily="34" charset="0"/>
              <a:buChar char="•"/>
            </a:pPr>
            <a:r>
              <a:rPr lang="en-GB" sz="2000" dirty="0" smtClean="0">
                <a:solidFill>
                  <a:srgbClr val="000000"/>
                </a:solidFill>
                <a:latin typeface="Calibri Light" panose="020F0302020204030204"/>
              </a:rPr>
              <a:t>the </a:t>
            </a:r>
            <a:r>
              <a:rPr lang="en-GB" sz="2000" dirty="0">
                <a:solidFill>
                  <a:srgbClr val="000000"/>
                </a:solidFill>
                <a:latin typeface="Calibri Light" panose="020F0302020204030204"/>
              </a:rPr>
              <a:t>failure of which would be reasonably likely to have serious adverse health consequences;</a:t>
            </a:r>
          </a:p>
          <a:p>
            <a:pPr marL="1257300" lvl="2" indent="-342900">
              <a:buFont typeface="Arial" panose="020B0604020202020204" pitchFamily="34" charset="0"/>
              <a:buChar char="•"/>
            </a:pPr>
            <a:r>
              <a:rPr lang="en-GB" sz="2000" dirty="0" smtClean="0">
                <a:solidFill>
                  <a:srgbClr val="000000"/>
                </a:solidFill>
                <a:latin typeface="Calibri Light" panose="020F0302020204030204"/>
              </a:rPr>
              <a:t>which </a:t>
            </a:r>
            <a:r>
              <a:rPr lang="en-GB" sz="2000" dirty="0">
                <a:solidFill>
                  <a:srgbClr val="000000"/>
                </a:solidFill>
                <a:latin typeface="Calibri Light" panose="020F0302020204030204"/>
              </a:rPr>
              <a:t>is intended to be implanted in the human body for more than one year; or</a:t>
            </a:r>
          </a:p>
          <a:p>
            <a:pPr marL="1257300" lvl="2" indent="-342900">
              <a:buFont typeface="Arial" panose="020B0604020202020204" pitchFamily="34" charset="0"/>
              <a:buChar char="•"/>
            </a:pPr>
            <a:r>
              <a:rPr lang="en-GB" sz="2000" dirty="0" smtClean="0">
                <a:solidFill>
                  <a:srgbClr val="000000"/>
                </a:solidFill>
                <a:latin typeface="Calibri Light" panose="020F0302020204030204"/>
              </a:rPr>
              <a:t>which </a:t>
            </a:r>
            <a:r>
              <a:rPr lang="en-GB" sz="2000" dirty="0">
                <a:solidFill>
                  <a:srgbClr val="000000"/>
                </a:solidFill>
                <a:latin typeface="Calibri Light" panose="020F0302020204030204"/>
              </a:rPr>
              <a:t>is intended to be a life sustaining or life supporting device used outside a device user facility</a:t>
            </a:r>
            <a:r>
              <a:rPr lang="en-GB" sz="2000" dirty="0" smtClean="0">
                <a:solidFill>
                  <a:srgbClr val="000000"/>
                </a:solidFill>
                <a:latin typeface="Calibri Light" panose="020F0302020204030204"/>
              </a:rPr>
              <a:t>.</a:t>
            </a:r>
          </a:p>
        </p:txBody>
      </p:sp>
      <p:sp>
        <p:nvSpPr>
          <p:cNvPr id="10" name="Rechthoek 9"/>
          <p:cNvSpPr/>
          <p:nvPr/>
        </p:nvSpPr>
        <p:spPr>
          <a:xfrm>
            <a:off x="0" y="-3113"/>
            <a:ext cx="1608133" cy="461665"/>
          </a:xfrm>
          <a:prstGeom prst="rect">
            <a:avLst/>
          </a:prstGeom>
        </p:spPr>
        <p:txBody>
          <a:bodyPr wrap="none">
            <a:spAutoFit/>
          </a:bodyPr>
          <a:lstStyle/>
          <a:p>
            <a:r>
              <a:rPr lang="en-GB" sz="2400" b="1" kern="0" spc="-5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Use Control </a:t>
            </a:r>
            <a:endParaRPr lang="en-US" sz="1100" dirty="0"/>
          </a:p>
        </p:txBody>
      </p:sp>
    </p:spTree>
    <p:extLst>
      <p:ext uri="{BB962C8B-B14F-4D97-AF65-F5344CB8AC3E}">
        <p14:creationId xmlns:p14="http://schemas.microsoft.com/office/powerpoint/2010/main" val="372287105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Rechte verbindingslijn 10"/>
          <p:cNvCxnSpPr/>
          <p:nvPr/>
        </p:nvCxnSpPr>
        <p:spPr>
          <a:xfrm flipV="1">
            <a:off x="476249" y="1256812"/>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2" name="Titel 1"/>
          <p:cNvSpPr txBox="1">
            <a:spLocks/>
          </p:cNvSpPr>
          <p:nvPr/>
        </p:nvSpPr>
        <p:spPr>
          <a:xfrm>
            <a:off x="4975224" y="2034960"/>
            <a:ext cx="2241551" cy="1473201"/>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107000"/>
              </a:lnSpc>
            </a:pPr>
            <a:r>
              <a:rPr lang="en-US" sz="8800" b="1" dirty="0">
                <a:solidFill>
                  <a:srgbClr val="00597C"/>
                </a:solidFill>
                <a:latin typeface="Calibri Light" panose="020F0302020204030204" pitchFamily="34" charset="0"/>
                <a:ea typeface="Times New Roman" panose="02020603050405020304" pitchFamily="18" charset="0"/>
                <a:cs typeface="Times New Roman" panose="02020603050405020304" pitchFamily="18" charset="0"/>
              </a:rPr>
              <a:t>END</a:t>
            </a:r>
            <a:endParaRPr lang="en-GB" sz="8800" b="1" spc="-50" dirty="0">
              <a:solidFill>
                <a:srgbClr val="00597C"/>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2" name="TextBox 1"/>
          <p:cNvSpPr txBox="1"/>
          <p:nvPr/>
        </p:nvSpPr>
        <p:spPr>
          <a:xfrm>
            <a:off x="0" y="4267321"/>
            <a:ext cx="12192000" cy="646331"/>
          </a:xfrm>
          <a:prstGeom prst="rect">
            <a:avLst/>
          </a:prstGeom>
          <a:noFill/>
        </p:spPr>
        <p:txBody>
          <a:bodyPr wrap="square" rtlCol="0">
            <a:spAutoFit/>
          </a:bodyPr>
          <a:lstStyle/>
          <a:p>
            <a:pPr algn="ctr"/>
            <a:r>
              <a:rPr lang="en-US" dirty="0" smtClean="0"/>
              <a:t>The creation of this presentation was supported by a grant from THET: </a:t>
            </a:r>
          </a:p>
          <a:p>
            <a:pPr algn="ctr"/>
            <a:r>
              <a:rPr lang="en-US" dirty="0" smtClean="0"/>
              <a:t>see  </a:t>
            </a:r>
            <a:r>
              <a:rPr lang="en-US" dirty="0">
                <a:hlinkClick r:id="rId2"/>
              </a:rPr>
              <a:t>https://www.thet.org/</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18335" y="5024011"/>
            <a:ext cx="2555330" cy="1088369"/>
          </a:xfrm>
          <a:prstGeom prst="rect">
            <a:avLst/>
          </a:prstGeom>
        </p:spPr>
      </p:pic>
    </p:spTree>
    <p:extLst>
      <p:ext uri="{BB962C8B-B14F-4D97-AF65-F5344CB8AC3E}">
        <p14:creationId xmlns:p14="http://schemas.microsoft.com/office/powerpoint/2010/main" val="42652505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6" name="Titel 1"/>
          <p:cNvSpPr txBox="1">
            <a:spLocks/>
          </p:cNvSpPr>
          <p:nvPr/>
        </p:nvSpPr>
        <p:spPr>
          <a:xfrm>
            <a:off x="8288867" y="6443133"/>
            <a:ext cx="3891279"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Regulatory in US and Europe</a:t>
            </a:r>
            <a:endParaRPr lang="en-GB" sz="2000" dirty="0"/>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8" name="Tekstvak 7"/>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9" name="Titel 1"/>
          <p:cNvSpPr txBox="1">
            <a:spLocks/>
          </p:cNvSpPr>
          <p:nvPr/>
        </p:nvSpPr>
        <p:spPr>
          <a:xfrm>
            <a:off x="476249" y="440796"/>
            <a:ext cx="11140018" cy="673629"/>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Common Medical Device Regulations </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10" name="Tekstvak 9"/>
          <p:cNvSpPr txBox="1"/>
          <p:nvPr/>
        </p:nvSpPr>
        <p:spPr>
          <a:xfrm>
            <a:off x="476249" y="1455245"/>
            <a:ext cx="10283071" cy="707886"/>
          </a:xfrm>
          <a:prstGeom prst="rect">
            <a:avLst/>
          </a:prstGeom>
          <a:noFill/>
        </p:spPr>
        <p:txBody>
          <a:bodyPr wrap="none" rtlCol="0">
            <a:spAutoFit/>
          </a:bodyPr>
          <a:lstStyle/>
          <a:p>
            <a:r>
              <a:rPr lang="en-US" sz="2000" dirty="0" smtClean="0">
                <a:latin typeface="+mj-lt"/>
              </a:rPr>
              <a:t>A good number of Medical Device regulations are common across much of the world. </a:t>
            </a:r>
          </a:p>
          <a:p>
            <a:r>
              <a:rPr lang="en-US" sz="2000" dirty="0" smtClean="0">
                <a:latin typeface="+mj-lt"/>
              </a:rPr>
              <a:t>This is partly due to the harmonization activities that have taken place over the last 20 or so years. </a:t>
            </a:r>
            <a:endParaRPr lang="en-US" sz="2000" dirty="0">
              <a:latin typeface="+mj-lt"/>
            </a:endParaRPr>
          </a:p>
        </p:txBody>
      </p:sp>
      <p:sp>
        <p:nvSpPr>
          <p:cNvPr id="12" name="Tekstvak 11"/>
          <p:cNvSpPr txBox="1"/>
          <p:nvPr/>
        </p:nvSpPr>
        <p:spPr>
          <a:xfrm>
            <a:off x="476249" y="2455304"/>
            <a:ext cx="9519270" cy="2554545"/>
          </a:xfrm>
          <a:prstGeom prst="rect">
            <a:avLst/>
          </a:prstGeom>
          <a:noFill/>
        </p:spPr>
        <p:txBody>
          <a:bodyPr wrap="square" rtlCol="0">
            <a:spAutoFit/>
          </a:bodyPr>
          <a:lstStyle/>
          <a:p>
            <a:r>
              <a:rPr lang="en-US" sz="2000" dirty="0" smtClean="0">
                <a:latin typeface="+mj-lt"/>
              </a:rPr>
              <a:t>Example of common regulations: </a:t>
            </a:r>
          </a:p>
          <a:p>
            <a:pPr marL="800100" lvl="1" indent="-342900">
              <a:buFont typeface="Arial" panose="020B0604020202020204" pitchFamily="34" charset="0"/>
              <a:buChar char="•"/>
            </a:pPr>
            <a:r>
              <a:rPr lang="en-US" sz="2000" dirty="0" smtClean="0">
                <a:latin typeface="+mj-lt"/>
              </a:rPr>
              <a:t>it is prohibited to sell or advertise a device before it is cleared to enter the market (by the regulatory authorities of that market).</a:t>
            </a:r>
          </a:p>
          <a:p>
            <a:pPr marL="800100" lvl="1" indent="-342900">
              <a:buFont typeface="Arial" panose="020B0604020202020204" pitchFamily="34" charset="0"/>
              <a:buChar char="•"/>
            </a:pPr>
            <a:r>
              <a:rPr lang="en-US" sz="2000" dirty="0" smtClean="0">
                <a:latin typeface="+mj-lt"/>
              </a:rPr>
              <a:t>it is prohibited to publish misleading or fraudulent advertisement.</a:t>
            </a:r>
          </a:p>
          <a:p>
            <a:pPr marL="800100" lvl="1" indent="-342900">
              <a:buFont typeface="Arial" panose="020B0604020202020204" pitchFamily="34" charset="0"/>
              <a:buChar char="•"/>
            </a:pPr>
            <a:r>
              <a:rPr lang="en-US" sz="2000" dirty="0" smtClean="0">
                <a:latin typeface="+mj-lt"/>
              </a:rPr>
              <a:t>problem reporting is required.</a:t>
            </a:r>
          </a:p>
          <a:p>
            <a:pPr marL="800100" lvl="1" indent="-342900">
              <a:buFont typeface="Arial" panose="020B0604020202020204" pitchFamily="34" charset="0"/>
              <a:buChar char="•"/>
            </a:pPr>
            <a:r>
              <a:rPr lang="en-US" sz="2000" dirty="0" smtClean="0">
                <a:latin typeface="+mj-lt"/>
              </a:rPr>
              <a:t>records of distribution need to be maintained.</a:t>
            </a:r>
          </a:p>
          <a:p>
            <a:pPr marL="800100" lvl="1" indent="-342900">
              <a:buFont typeface="Arial" panose="020B0604020202020204" pitchFamily="34" charset="0"/>
              <a:buChar char="•"/>
            </a:pPr>
            <a:r>
              <a:rPr lang="en-US" sz="2000" dirty="0" smtClean="0">
                <a:latin typeface="+mj-lt"/>
              </a:rPr>
              <a:t>a recall procedure must be available.</a:t>
            </a:r>
          </a:p>
          <a:p>
            <a:pPr marL="800100" lvl="1" indent="-342900">
              <a:buFont typeface="Arial" panose="020B0604020202020204" pitchFamily="34" charset="0"/>
              <a:buChar char="•"/>
            </a:pPr>
            <a:r>
              <a:rPr lang="en-US" sz="2000" dirty="0" smtClean="0">
                <a:latin typeface="+mj-lt"/>
              </a:rPr>
              <a:t>complaint handling must be performed. </a:t>
            </a:r>
            <a:endParaRPr lang="en-US" sz="2000" dirty="0">
              <a:latin typeface="+mj-lt"/>
            </a:endParaRPr>
          </a:p>
        </p:txBody>
      </p:sp>
      <p:sp>
        <p:nvSpPr>
          <p:cNvPr id="13" name="Tekstvak 12"/>
          <p:cNvSpPr txBox="1"/>
          <p:nvPr/>
        </p:nvSpPr>
        <p:spPr>
          <a:xfrm>
            <a:off x="464991" y="5180259"/>
            <a:ext cx="11250163" cy="400110"/>
          </a:xfrm>
          <a:prstGeom prst="rect">
            <a:avLst/>
          </a:prstGeom>
          <a:noFill/>
        </p:spPr>
        <p:txBody>
          <a:bodyPr wrap="square" rtlCol="0">
            <a:spAutoFit/>
          </a:bodyPr>
          <a:lstStyle/>
          <a:p>
            <a:r>
              <a:rPr lang="en-US" sz="2000" dirty="0" smtClean="0">
                <a:latin typeface="+mj-lt"/>
              </a:rPr>
              <a:t>The contours of these common regulations have been presented in section 17-2. </a:t>
            </a:r>
            <a:endParaRPr lang="en-US" sz="2000" dirty="0">
              <a:latin typeface="+mj-lt"/>
            </a:endParaRPr>
          </a:p>
        </p:txBody>
      </p:sp>
    </p:spTree>
    <p:extLst>
      <p:ext uri="{BB962C8B-B14F-4D97-AF65-F5344CB8AC3E}">
        <p14:creationId xmlns:p14="http://schemas.microsoft.com/office/powerpoint/2010/main" val="40014307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80146"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6" name="Titel 1"/>
          <p:cNvSpPr txBox="1">
            <a:spLocks/>
          </p:cNvSpPr>
          <p:nvPr/>
        </p:nvSpPr>
        <p:spPr>
          <a:xfrm>
            <a:off x="8288867" y="6443133"/>
            <a:ext cx="3891279"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Regulatory in US and Europe</a:t>
            </a:r>
            <a:endParaRPr lang="en-GB" sz="2000" dirty="0"/>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pic>
        <p:nvPicPr>
          <p:cNvPr id="7" name="Afbeelding 6"/>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090073" y="168686"/>
            <a:ext cx="5359401" cy="6144545"/>
          </a:xfrm>
          <a:prstGeom prst="rect">
            <a:avLst/>
          </a:prstGeom>
        </p:spPr>
      </p:pic>
      <p:sp>
        <p:nvSpPr>
          <p:cNvPr id="8" name="Tekstvak 7"/>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9" name="Tekstvak 8"/>
          <p:cNvSpPr txBox="1"/>
          <p:nvPr/>
        </p:nvSpPr>
        <p:spPr>
          <a:xfrm>
            <a:off x="412130" y="1633767"/>
            <a:ext cx="5252070" cy="2246769"/>
          </a:xfrm>
          <a:prstGeom prst="rect">
            <a:avLst/>
          </a:prstGeom>
          <a:noFill/>
        </p:spPr>
        <p:txBody>
          <a:bodyPr wrap="square" rtlCol="0">
            <a:spAutoFit/>
          </a:bodyPr>
          <a:lstStyle/>
          <a:p>
            <a:r>
              <a:rPr lang="en-US" sz="2000" dirty="0" smtClean="0">
                <a:latin typeface="+mj-lt"/>
              </a:rPr>
              <a:t>In this section we focus on medical device regulation in major markets </a:t>
            </a:r>
            <a:r>
              <a:rPr lang="en-US" sz="2000" b="1" dirty="0" smtClean="0">
                <a:solidFill>
                  <a:srgbClr val="7030A0"/>
                </a:solidFill>
                <a:latin typeface="+mj-lt"/>
              </a:rPr>
              <a:t>USA</a:t>
            </a:r>
            <a:r>
              <a:rPr lang="en-US" sz="2000" dirty="0" smtClean="0">
                <a:latin typeface="+mj-lt"/>
              </a:rPr>
              <a:t> and </a:t>
            </a:r>
            <a:r>
              <a:rPr lang="en-US" sz="2000" b="1" dirty="0" smtClean="0">
                <a:solidFill>
                  <a:srgbClr val="7030A0"/>
                </a:solidFill>
                <a:latin typeface="+mj-lt"/>
              </a:rPr>
              <a:t>EU. </a:t>
            </a:r>
          </a:p>
          <a:p>
            <a:endParaRPr lang="en-US" sz="2000" dirty="0">
              <a:latin typeface="+mj-lt"/>
            </a:endParaRPr>
          </a:p>
          <a:p>
            <a:r>
              <a:rPr lang="en-US" sz="2000" dirty="0" smtClean="0">
                <a:latin typeface="+mj-lt"/>
              </a:rPr>
              <a:t>Other developed markets such as Japan, Canada and Australia have much the same regulation with differences </a:t>
            </a:r>
            <a:r>
              <a:rPr lang="en-US" sz="2000" dirty="0">
                <a:latin typeface="+mj-lt"/>
              </a:rPr>
              <a:t>mainly in </a:t>
            </a:r>
            <a:r>
              <a:rPr lang="en-US" sz="2000" b="1" dirty="0" smtClean="0">
                <a:solidFill>
                  <a:srgbClr val="7030A0"/>
                </a:solidFill>
                <a:latin typeface="+mj-lt"/>
              </a:rPr>
              <a:t>nomenclature </a:t>
            </a:r>
            <a:r>
              <a:rPr lang="en-US" sz="2000" dirty="0">
                <a:latin typeface="+mj-lt"/>
              </a:rPr>
              <a:t>(name giving).  </a:t>
            </a:r>
          </a:p>
        </p:txBody>
      </p:sp>
      <p:sp>
        <p:nvSpPr>
          <p:cNvPr id="10" name="Titel 1"/>
          <p:cNvSpPr txBox="1">
            <a:spLocks/>
          </p:cNvSpPr>
          <p:nvPr/>
        </p:nvSpPr>
        <p:spPr>
          <a:xfrm>
            <a:off x="476249" y="440796"/>
            <a:ext cx="11140018" cy="673629"/>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Country differences</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12" name="Tekstvak 11"/>
          <p:cNvSpPr txBox="1"/>
          <p:nvPr/>
        </p:nvSpPr>
        <p:spPr>
          <a:xfrm>
            <a:off x="412130" y="4072103"/>
            <a:ext cx="5252070" cy="1323439"/>
          </a:xfrm>
          <a:prstGeom prst="rect">
            <a:avLst/>
          </a:prstGeom>
          <a:noFill/>
        </p:spPr>
        <p:txBody>
          <a:bodyPr wrap="square" rtlCol="0">
            <a:spAutoFit/>
          </a:bodyPr>
          <a:lstStyle/>
          <a:p>
            <a:r>
              <a:rPr lang="en-US" sz="2000" dirty="0" smtClean="0">
                <a:latin typeface="+mj-lt"/>
              </a:rPr>
              <a:t>Further harmonization is expected to diminish regional differences, reducing the bureaucratic load on governments and manufacturers / vendors</a:t>
            </a:r>
            <a:endParaRPr lang="en-US" sz="2000" dirty="0">
              <a:latin typeface="+mj-lt"/>
            </a:endParaRPr>
          </a:p>
        </p:txBody>
      </p:sp>
    </p:spTree>
    <p:extLst>
      <p:ext uri="{BB962C8B-B14F-4D97-AF65-F5344CB8AC3E}">
        <p14:creationId xmlns:p14="http://schemas.microsoft.com/office/powerpoint/2010/main" val="32062590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4842933" y="2057400"/>
            <a:ext cx="1436612" cy="1200329"/>
          </a:xfrm>
          <a:prstGeom prst="rect">
            <a:avLst/>
          </a:prstGeom>
          <a:noFill/>
        </p:spPr>
        <p:txBody>
          <a:bodyPr wrap="none" rtlCol="0">
            <a:spAutoFit/>
          </a:bodyPr>
          <a:lstStyle/>
          <a:p>
            <a:r>
              <a:rPr lang="en-US" sz="7200" dirty="0" smtClean="0"/>
              <a:t>EU </a:t>
            </a:r>
            <a:endParaRPr lang="en-US" sz="7200" dirty="0"/>
          </a:p>
        </p:txBody>
      </p:sp>
    </p:spTree>
    <p:extLst>
      <p:ext uri="{BB962C8B-B14F-4D97-AF65-F5344CB8AC3E}">
        <p14:creationId xmlns:p14="http://schemas.microsoft.com/office/powerpoint/2010/main" val="28416528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92000"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6" name="Titel 1"/>
          <p:cNvSpPr txBox="1">
            <a:spLocks/>
          </p:cNvSpPr>
          <p:nvPr/>
        </p:nvSpPr>
        <p:spPr>
          <a:xfrm>
            <a:off x="8288867" y="6443133"/>
            <a:ext cx="3891279"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Government </a:t>
            </a:r>
            <a:r>
              <a:rPr lang="en-GB" sz="2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R</a:t>
            </a:r>
            <a:r>
              <a:rPr lang="en-GB" sz="2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egulatory Agencies</a:t>
            </a:r>
            <a:endParaRPr lang="en-GB" sz="2000" dirty="0"/>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8" name="Tekstvak 7"/>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9" name="Titel 1"/>
          <p:cNvSpPr txBox="1">
            <a:spLocks/>
          </p:cNvSpPr>
          <p:nvPr/>
        </p:nvSpPr>
        <p:spPr>
          <a:xfrm>
            <a:off x="525991" y="473098"/>
            <a:ext cx="11140018" cy="673629"/>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EU Legal Framework </a:t>
            </a:r>
            <a:r>
              <a:rPr lang="en-GB" sz="32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(repeat)</a:t>
            </a:r>
            <a:endParaRPr lang="en-GB" sz="32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10" name="Rechthoek 9"/>
          <p:cNvSpPr/>
          <p:nvPr/>
        </p:nvSpPr>
        <p:spPr>
          <a:xfrm>
            <a:off x="724349" y="1730239"/>
            <a:ext cx="10214584" cy="707886"/>
          </a:xfrm>
          <a:prstGeom prst="rect">
            <a:avLst/>
          </a:prstGeom>
        </p:spPr>
        <p:txBody>
          <a:bodyPr wrap="square">
            <a:spAutoFit/>
          </a:bodyPr>
          <a:lstStyle/>
          <a:p>
            <a:pPr algn="ctr"/>
            <a:r>
              <a:rPr lang="en-GB" sz="2000" dirty="0">
                <a:solidFill>
                  <a:srgbClr val="000000"/>
                </a:solidFill>
                <a:latin typeface="+mj-lt"/>
              </a:rPr>
              <a:t>The </a:t>
            </a:r>
            <a:r>
              <a:rPr lang="en-GB" sz="2000" dirty="0" smtClean="0">
                <a:solidFill>
                  <a:srgbClr val="000000"/>
                </a:solidFill>
                <a:latin typeface="+mj-lt"/>
              </a:rPr>
              <a:t>(mandatory) </a:t>
            </a:r>
            <a:r>
              <a:rPr lang="en-GB" sz="2000" b="1" dirty="0" smtClean="0">
                <a:solidFill>
                  <a:srgbClr val="7030A0"/>
                </a:solidFill>
                <a:latin typeface="+mj-lt"/>
              </a:rPr>
              <a:t>Medical Device Directive 93/42/EEC</a:t>
            </a:r>
            <a:r>
              <a:rPr lang="en-GB" sz="2000" dirty="0" smtClean="0">
                <a:solidFill>
                  <a:srgbClr val="000000"/>
                </a:solidFill>
                <a:latin typeface="+mj-lt"/>
              </a:rPr>
              <a:t> of </a:t>
            </a:r>
            <a:r>
              <a:rPr lang="en-GB" sz="2000" dirty="0">
                <a:solidFill>
                  <a:srgbClr val="000000"/>
                </a:solidFill>
                <a:latin typeface="+mj-lt"/>
              </a:rPr>
              <a:t>14 June 1993 concerning medical devices, </a:t>
            </a:r>
            <a:endParaRPr lang="en-GB" sz="2000" dirty="0" smtClean="0">
              <a:solidFill>
                <a:srgbClr val="000000"/>
              </a:solidFill>
              <a:latin typeface="+mj-lt"/>
            </a:endParaRPr>
          </a:p>
          <a:p>
            <a:pPr algn="ctr"/>
            <a:r>
              <a:rPr lang="en-GB" sz="2000" dirty="0" smtClean="0">
                <a:solidFill>
                  <a:srgbClr val="000000"/>
                </a:solidFill>
                <a:latin typeface="+mj-lt"/>
              </a:rPr>
              <a:t>harmonises </a:t>
            </a:r>
            <a:r>
              <a:rPr lang="en-GB" sz="2000" dirty="0">
                <a:solidFill>
                  <a:srgbClr val="000000"/>
                </a:solidFill>
                <a:latin typeface="+mj-lt"/>
              </a:rPr>
              <a:t>the laws relating to medical devices within the European </a:t>
            </a:r>
            <a:r>
              <a:rPr lang="en-GB" sz="2000" dirty="0" smtClean="0">
                <a:solidFill>
                  <a:srgbClr val="000000"/>
                </a:solidFill>
                <a:latin typeface="+mj-lt"/>
              </a:rPr>
              <a:t>Union.</a:t>
            </a:r>
          </a:p>
        </p:txBody>
      </p:sp>
      <p:sp>
        <p:nvSpPr>
          <p:cNvPr id="13" name="Rechthoek 12"/>
          <p:cNvSpPr/>
          <p:nvPr/>
        </p:nvSpPr>
        <p:spPr>
          <a:xfrm>
            <a:off x="1447800" y="3048376"/>
            <a:ext cx="9110134" cy="1938992"/>
          </a:xfrm>
          <a:prstGeom prst="rect">
            <a:avLst/>
          </a:prstGeom>
        </p:spPr>
        <p:txBody>
          <a:bodyPr wrap="square">
            <a:spAutoFit/>
          </a:bodyPr>
          <a:lstStyle/>
          <a:p>
            <a:pPr algn="ctr"/>
            <a:r>
              <a:rPr lang="en-GB" sz="2000" dirty="0" smtClean="0">
                <a:latin typeface="+mj-lt"/>
              </a:rPr>
              <a:t>The </a:t>
            </a:r>
            <a:r>
              <a:rPr lang="en-GB" sz="2000" dirty="0">
                <a:latin typeface="+mj-lt"/>
              </a:rPr>
              <a:t>government of each Member State </a:t>
            </a:r>
            <a:r>
              <a:rPr lang="en-GB" sz="2000" dirty="0" smtClean="0">
                <a:latin typeface="+mj-lt"/>
              </a:rPr>
              <a:t>(e.g. the Netherlands, France, …) must </a:t>
            </a:r>
            <a:r>
              <a:rPr lang="en-GB" sz="2000" dirty="0">
                <a:latin typeface="+mj-lt"/>
              </a:rPr>
              <a:t>appoint a </a:t>
            </a:r>
            <a:r>
              <a:rPr lang="en-GB" sz="2000" b="1" dirty="0">
                <a:solidFill>
                  <a:srgbClr val="7030A0"/>
                </a:solidFill>
                <a:latin typeface="+mj-lt"/>
              </a:rPr>
              <a:t>competent authority </a:t>
            </a:r>
            <a:r>
              <a:rPr lang="en-GB" sz="2000" b="1" dirty="0" smtClean="0">
                <a:solidFill>
                  <a:srgbClr val="7030A0"/>
                </a:solidFill>
                <a:latin typeface="+mj-lt"/>
              </a:rPr>
              <a:t>(CA) </a:t>
            </a:r>
            <a:r>
              <a:rPr lang="en-GB" sz="2000" dirty="0" smtClean="0">
                <a:latin typeface="+mj-lt"/>
              </a:rPr>
              <a:t>responsible </a:t>
            </a:r>
            <a:r>
              <a:rPr lang="en-GB" sz="2000" dirty="0">
                <a:latin typeface="+mj-lt"/>
              </a:rPr>
              <a:t>for medical devices. The competent authority is a body with authority to act on behalf of the </a:t>
            </a:r>
            <a:r>
              <a:rPr lang="en-GB" sz="2000" dirty="0" smtClean="0">
                <a:latin typeface="+mj-lt"/>
              </a:rPr>
              <a:t>Member </a:t>
            </a:r>
            <a:r>
              <a:rPr lang="en-GB" sz="2000" dirty="0">
                <a:latin typeface="+mj-lt"/>
              </a:rPr>
              <a:t>S</a:t>
            </a:r>
            <a:r>
              <a:rPr lang="en-GB" sz="2000" dirty="0" smtClean="0">
                <a:latin typeface="+mj-lt"/>
              </a:rPr>
              <a:t>tate </a:t>
            </a:r>
            <a:r>
              <a:rPr lang="en-GB" sz="2000" dirty="0">
                <a:latin typeface="+mj-lt"/>
              </a:rPr>
              <a:t>to ensure that </a:t>
            </a:r>
            <a:r>
              <a:rPr lang="en-GB" sz="2000" dirty="0" smtClean="0">
                <a:latin typeface="+mj-lt"/>
              </a:rPr>
              <a:t>Member State </a:t>
            </a:r>
            <a:r>
              <a:rPr lang="en-GB" sz="2000" dirty="0">
                <a:latin typeface="+mj-lt"/>
              </a:rPr>
              <a:t>government transposes requirements of </a:t>
            </a:r>
            <a:r>
              <a:rPr lang="en-GB" sz="2000" b="1" dirty="0" smtClean="0">
                <a:solidFill>
                  <a:srgbClr val="7030A0"/>
                </a:solidFill>
                <a:latin typeface="+mj-lt"/>
              </a:rPr>
              <a:t>(EU-level) </a:t>
            </a:r>
            <a:r>
              <a:rPr lang="en-GB" sz="2000" dirty="0" smtClean="0">
                <a:latin typeface="+mj-lt"/>
              </a:rPr>
              <a:t>medical </a:t>
            </a:r>
            <a:r>
              <a:rPr lang="en-GB" sz="2000" dirty="0">
                <a:latin typeface="+mj-lt"/>
              </a:rPr>
              <a:t>device directives into </a:t>
            </a:r>
            <a:r>
              <a:rPr lang="en-GB" sz="2000" b="1" dirty="0">
                <a:solidFill>
                  <a:srgbClr val="7030A0"/>
                </a:solidFill>
                <a:latin typeface="+mj-lt"/>
              </a:rPr>
              <a:t>national</a:t>
            </a:r>
            <a:r>
              <a:rPr lang="en-GB" sz="2000" dirty="0">
                <a:latin typeface="+mj-lt"/>
              </a:rPr>
              <a:t> law and applies them. </a:t>
            </a:r>
            <a:endParaRPr lang="en-GB" sz="2000" dirty="0" smtClean="0">
              <a:latin typeface="+mj-lt"/>
            </a:endParaRPr>
          </a:p>
          <a:p>
            <a:pPr algn="ctr"/>
            <a:r>
              <a:rPr lang="en-GB" sz="2000" dirty="0" smtClean="0">
                <a:latin typeface="+mj-lt"/>
              </a:rPr>
              <a:t>The </a:t>
            </a:r>
            <a:r>
              <a:rPr lang="en-GB" sz="2000" dirty="0">
                <a:latin typeface="+mj-lt"/>
              </a:rPr>
              <a:t>CA reports to the minister of health in the </a:t>
            </a:r>
            <a:r>
              <a:rPr lang="en-GB" sz="2000" dirty="0" smtClean="0">
                <a:latin typeface="+mj-lt"/>
              </a:rPr>
              <a:t>Member State</a:t>
            </a:r>
            <a:r>
              <a:rPr lang="en-GB" sz="2000" dirty="0">
                <a:latin typeface="+mj-lt"/>
              </a:rPr>
              <a:t>. </a:t>
            </a:r>
          </a:p>
        </p:txBody>
      </p:sp>
    </p:spTree>
    <p:extLst>
      <p:ext uri="{BB962C8B-B14F-4D97-AF65-F5344CB8AC3E}">
        <p14:creationId xmlns:p14="http://schemas.microsoft.com/office/powerpoint/2010/main" val="11563874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92000"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6" name="Titel 1"/>
          <p:cNvSpPr txBox="1">
            <a:spLocks/>
          </p:cNvSpPr>
          <p:nvPr/>
        </p:nvSpPr>
        <p:spPr>
          <a:xfrm>
            <a:off x="8288867" y="6443133"/>
            <a:ext cx="3891279"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Government </a:t>
            </a:r>
            <a:r>
              <a:rPr lang="en-GB" sz="2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R</a:t>
            </a:r>
            <a:r>
              <a:rPr lang="en-GB" sz="2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egulatory Agencies</a:t>
            </a:r>
            <a:endParaRPr lang="en-GB" sz="2000" dirty="0"/>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8" name="Tekstvak 7"/>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9" name="Titel 1"/>
          <p:cNvSpPr txBox="1">
            <a:spLocks/>
          </p:cNvSpPr>
          <p:nvPr/>
        </p:nvSpPr>
        <p:spPr>
          <a:xfrm>
            <a:off x="525991" y="473098"/>
            <a:ext cx="11140018" cy="673629"/>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CE Mark</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2" name="Rechthoek 1"/>
          <p:cNvSpPr/>
          <p:nvPr/>
        </p:nvSpPr>
        <p:spPr>
          <a:xfrm>
            <a:off x="467703" y="1423692"/>
            <a:ext cx="9633029" cy="400110"/>
          </a:xfrm>
          <a:prstGeom prst="rect">
            <a:avLst/>
          </a:prstGeom>
        </p:spPr>
        <p:txBody>
          <a:bodyPr wrap="square">
            <a:spAutoFit/>
          </a:bodyPr>
          <a:lstStyle/>
          <a:p>
            <a:pPr lvl="0"/>
            <a:r>
              <a:rPr lang="en-GB" sz="2000" dirty="0">
                <a:solidFill>
                  <a:srgbClr val="000000"/>
                </a:solidFill>
                <a:latin typeface="+mj-lt"/>
              </a:rPr>
              <a:t>The authorization of medical devices is guaranteed by a </a:t>
            </a:r>
            <a:r>
              <a:rPr lang="en-GB" sz="2000" b="1" dirty="0">
                <a:solidFill>
                  <a:srgbClr val="7030A0"/>
                </a:solidFill>
                <a:latin typeface="+mj-lt"/>
              </a:rPr>
              <a:t>Declaration of Conformity</a:t>
            </a:r>
            <a:r>
              <a:rPr lang="en-GB" sz="2000" dirty="0">
                <a:solidFill>
                  <a:srgbClr val="000000"/>
                </a:solidFill>
                <a:latin typeface="+mj-lt"/>
              </a:rPr>
              <a:t>. </a:t>
            </a:r>
          </a:p>
        </p:txBody>
      </p:sp>
      <p:sp>
        <p:nvSpPr>
          <p:cNvPr id="3" name="Rechthoek 2"/>
          <p:cNvSpPr/>
          <p:nvPr/>
        </p:nvSpPr>
        <p:spPr>
          <a:xfrm>
            <a:off x="467703" y="1823802"/>
            <a:ext cx="11012792" cy="1200329"/>
          </a:xfrm>
          <a:prstGeom prst="rect">
            <a:avLst/>
          </a:prstGeom>
        </p:spPr>
        <p:txBody>
          <a:bodyPr wrap="square">
            <a:spAutoFit/>
          </a:bodyPr>
          <a:lstStyle/>
          <a:p>
            <a:r>
              <a:rPr lang="en-GB" sz="2000" dirty="0">
                <a:solidFill>
                  <a:srgbClr val="000000"/>
                </a:solidFill>
                <a:latin typeface="+mj-lt"/>
              </a:rPr>
              <a:t>This declaration is </a:t>
            </a:r>
            <a:r>
              <a:rPr lang="en-GB" sz="2000" b="1" dirty="0">
                <a:solidFill>
                  <a:srgbClr val="7030A0"/>
                </a:solidFill>
                <a:latin typeface="+mj-lt"/>
              </a:rPr>
              <a:t>issued by the manufacturer </a:t>
            </a:r>
            <a:r>
              <a:rPr lang="en-GB" sz="2000" dirty="0" smtClean="0">
                <a:solidFill>
                  <a:srgbClr val="000000"/>
                </a:solidFill>
                <a:latin typeface="+mj-lt"/>
              </a:rPr>
              <a:t>itself. </a:t>
            </a:r>
          </a:p>
          <a:p>
            <a:endParaRPr lang="en-GB" sz="1200" dirty="0" smtClean="0">
              <a:solidFill>
                <a:srgbClr val="000000"/>
              </a:solidFill>
              <a:latin typeface="+mj-lt"/>
            </a:endParaRPr>
          </a:p>
          <a:p>
            <a:r>
              <a:rPr lang="en-GB" sz="2000" dirty="0" smtClean="0">
                <a:solidFill>
                  <a:srgbClr val="000000"/>
                </a:solidFill>
                <a:latin typeface="+mj-lt"/>
              </a:rPr>
              <a:t>Medical </a:t>
            </a:r>
            <a:r>
              <a:rPr lang="en-GB" sz="2000" dirty="0">
                <a:solidFill>
                  <a:srgbClr val="000000"/>
                </a:solidFill>
                <a:latin typeface="+mj-lt"/>
              </a:rPr>
              <a:t>devices that </a:t>
            </a:r>
            <a:r>
              <a:rPr lang="en-GB" sz="2000" dirty="0" smtClean="0">
                <a:solidFill>
                  <a:srgbClr val="000000"/>
                </a:solidFill>
                <a:latin typeface="+mj-lt"/>
              </a:rPr>
              <a:t>fit in </a:t>
            </a:r>
            <a:r>
              <a:rPr lang="en-GB" sz="2000" dirty="0">
                <a:solidFill>
                  <a:srgbClr val="000000"/>
                </a:solidFill>
                <a:latin typeface="+mj-lt"/>
              </a:rPr>
              <a:t>class I can be marketed purely by </a:t>
            </a:r>
            <a:r>
              <a:rPr lang="en-GB" sz="2000" b="1" dirty="0">
                <a:solidFill>
                  <a:srgbClr val="7030A0"/>
                </a:solidFill>
                <a:latin typeface="+mj-lt"/>
              </a:rPr>
              <a:t>self-certification</a:t>
            </a:r>
            <a:r>
              <a:rPr lang="en-GB" sz="2000" dirty="0" smtClean="0">
                <a:solidFill>
                  <a:srgbClr val="000000"/>
                </a:solidFill>
                <a:latin typeface="+mj-lt"/>
              </a:rPr>
              <a:t>.  </a:t>
            </a:r>
          </a:p>
          <a:p>
            <a:r>
              <a:rPr lang="en-GB" sz="2000" dirty="0" smtClean="0">
                <a:solidFill>
                  <a:srgbClr val="000000"/>
                </a:solidFill>
                <a:latin typeface="+mj-lt"/>
              </a:rPr>
              <a:t>For </a:t>
            </a:r>
            <a:r>
              <a:rPr lang="en-GB" sz="2000" dirty="0">
                <a:solidFill>
                  <a:srgbClr val="000000"/>
                </a:solidFill>
                <a:latin typeface="+mj-lt"/>
              </a:rPr>
              <a:t>products </a:t>
            </a:r>
            <a:r>
              <a:rPr lang="en-GB" sz="2000" dirty="0" smtClean="0">
                <a:solidFill>
                  <a:srgbClr val="000000"/>
                </a:solidFill>
                <a:latin typeface="+mj-lt"/>
              </a:rPr>
              <a:t>in higher classes, it </a:t>
            </a:r>
            <a:r>
              <a:rPr lang="en-GB" sz="2000" dirty="0">
                <a:solidFill>
                  <a:srgbClr val="000000"/>
                </a:solidFill>
                <a:latin typeface="+mj-lt"/>
              </a:rPr>
              <a:t>must be </a:t>
            </a:r>
            <a:r>
              <a:rPr lang="en-GB" sz="2000" b="1" dirty="0">
                <a:solidFill>
                  <a:srgbClr val="7030A0"/>
                </a:solidFill>
                <a:latin typeface="+mj-lt"/>
              </a:rPr>
              <a:t>verified by a Certificate of Conformity </a:t>
            </a:r>
            <a:r>
              <a:rPr lang="en-GB" sz="2000" dirty="0">
                <a:solidFill>
                  <a:srgbClr val="000000"/>
                </a:solidFill>
                <a:latin typeface="+mj-lt"/>
              </a:rPr>
              <a:t>issued by a </a:t>
            </a:r>
            <a:r>
              <a:rPr lang="en-GB" sz="2000" b="1" dirty="0">
                <a:solidFill>
                  <a:srgbClr val="7030A0"/>
                </a:solidFill>
                <a:latin typeface="+mj-lt"/>
              </a:rPr>
              <a:t>Notified Body</a:t>
            </a:r>
            <a:r>
              <a:rPr lang="en-GB" dirty="0"/>
              <a:t>. </a:t>
            </a:r>
            <a:endParaRPr lang="en-GB" sz="2000" dirty="0">
              <a:solidFill>
                <a:srgbClr val="000000"/>
              </a:solidFill>
              <a:latin typeface="+mj-lt"/>
            </a:endParaRPr>
          </a:p>
        </p:txBody>
      </p:sp>
      <p:grpSp>
        <p:nvGrpSpPr>
          <p:cNvPr id="20" name="Groep 19"/>
          <p:cNvGrpSpPr/>
          <p:nvPr/>
        </p:nvGrpSpPr>
        <p:grpSpPr>
          <a:xfrm>
            <a:off x="412130" y="4699735"/>
            <a:ext cx="4127744" cy="1386465"/>
            <a:chOff x="412130" y="4725136"/>
            <a:chExt cx="4127744" cy="1386465"/>
          </a:xfrm>
        </p:grpSpPr>
        <p:sp>
          <p:nvSpPr>
            <p:cNvPr id="7" name="Rechthoek 6"/>
            <p:cNvSpPr/>
            <p:nvPr/>
          </p:nvSpPr>
          <p:spPr>
            <a:xfrm>
              <a:off x="412130" y="4725136"/>
              <a:ext cx="3379285" cy="707886"/>
            </a:xfrm>
            <a:prstGeom prst="rect">
              <a:avLst/>
            </a:prstGeom>
          </p:spPr>
          <p:txBody>
            <a:bodyPr wrap="square">
              <a:spAutoFit/>
            </a:bodyPr>
            <a:lstStyle/>
            <a:p>
              <a:r>
                <a:rPr lang="en-GB" sz="2000" dirty="0" smtClean="0">
                  <a:latin typeface="+mj-lt"/>
                </a:rPr>
                <a:t>All certified </a:t>
              </a:r>
              <a:r>
                <a:rPr lang="en-GB" sz="2000" dirty="0">
                  <a:latin typeface="+mj-lt"/>
                </a:rPr>
                <a:t>medical devices </a:t>
              </a:r>
              <a:r>
                <a:rPr lang="en-GB" sz="2000" dirty="0" smtClean="0">
                  <a:latin typeface="+mj-lt"/>
                </a:rPr>
                <a:t>must </a:t>
              </a:r>
              <a:r>
                <a:rPr lang="en-GB" sz="2000" dirty="0">
                  <a:latin typeface="+mj-lt"/>
                </a:rPr>
                <a:t>have the </a:t>
              </a:r>
              <a:r>
                <a:rPr lang="en-GB" sz="2000" b="1" dirty="0">
                  <a:solidFill>
                    <a:srgbClr val="7030A0"/>
                  </a:solidFill>
                  <a:latin typeface="+mj-lt"/>
                </a:rPr>
                <a:t>CE </a:t>
              </a:r>
              <a:r>
                <a:rPr lang="en-GB" sz="2000" b="1" dirty="0" smtClean="0">
                  <a:solidFill>
                    <a:srgbClr val="7030A0"/>
                  </a:solidFill>
                  <a:latin typeface="+mj-lt"/>
                </a:rPr>
                <a:t>mark</a:t>
              </a:r>
              <a:endParaRPr lang="en-GB" sz="2000" dirty="0">
                <a:latin typeface="+mj-lt"/>
              </a:endParaRPr>
            </a:p>
          </p:txBody>
        </p:sp>
        <p:pic>
          <p:nvPicPr>
            <p:cNvPr id="12" name="Afbeelding 1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95815" y="5222988"/>
              <a:ext cx="1244059" cy="888613"/>
            </a:xfrm>
            <a:prstGeom prst="rect">
              <a:avLst/>
            </a:prstGeom>
          </p:spPr>
        </p:pic>
      </p:grpSp>
      <p:sp>
        <p:nvSpPr>
          <p:cNvPr id="13" name="Rechthoek 12"/>
          <p:cNvSpPr/>
          <p:nvPr/>
        </p:nvSpPr>
        <p:spPr>
          <a:xfrm>
            <a:off x="0" y="-3113"/>
            <a:ext cx="2081019" cy="461665"/>
          </a:xfrm>
          <a:prstGeom prst="rect">
            <a:avLst/>
          </a:prstGeom>
        </p:spPr>
        <p:txBody>
          <a:bodyPr wrap="none">
            <a:spAutoFit/>
          </a:bodyPr>
          <a:lstStyle/>
          <a:p>
            <a:r>
              <a:rPr lang="en-GB" sz="2400" b="1" kern="0" spc="-5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Product </a:t>
            </a:r>
            <a:r>
              <a:rPr lang="en-GB" sz="2400" b="1" kern="0" spc="-5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Control </a:t>
            </a:r>
            <a:endParaRPr lang="en-US" sz="1100" dirty="0"/>
          </a:p>
        </p:txBody>
      </p:sp>
      <p:grpSp>
        <p:nvGrpSpPr>
          <p:cNvPr id="10" name="Groep 9"/>
          <p:cNvGrpSpPr/>
          <p:nvPr/>
        </p:nvGrpSpPr>
        <p:grpSpPr>
          <a:xfrm>
            <a:off x="453780" y="3212811"/>
            <a:ext cx="11726366" cy="3103306"/>
            <a:chOff x="453780" y="3212811"/>
            <a:chExt cx="11726366" cy="3103306"/>
          </a:xfrm>
        </p:grpSpPr>
        <p:pic>
          <p:nvPicPr>
            <p:cNvPr id="5" name="Afbeelding 4"/>
            <p:cNvPicPr>
              <a:picLocks noChangeAspect="1"/>
            </p:cNvPicPr>
            <p:nvPr/>
          </p:nvPicPr>
          <p:blipFill>
            <a:blip r:embed="rId3"/>
            <a:stretch>
              <a:fillRect/>
            </a:stretch>
          </p:blipFill>
          <p:spPr>
            <a:xfrm>
              <a:off x="7113109" y="3212811"/>
              <a:ext cx="5067037" cy="3103306"/>
            </a:xfrm>
            <a:prstGeom prst="rect">
              <a:avLst/>
            </a:prstGeom>
          </p:spPr>
        </p:pic>
        <p:grpSp>
          <p:nvGrpSpPr>
            <p:cNvPr id="21" name="Groep 20"/>
            <p:cNvGrpSpPr/>
            <p:nvPr/>
          </p:nvGrpSpPr>
          <p:grpSpPr>
            <a:xfrm>
              <a:off x="453780" y="3345584"/>
              <a:ext cx="6659329" cy="1615827"/>
              <a:chOff x="-419986" y="4245294"/>
              <a:chExt cx="6659329" cy="1615827"/>
            </a:xfrm>
          </p:grpSpPr>
          <p:sp>
            <p:nvSpPr>
              <p:cNvPr id="4" name="Rechthoek 3"/>
              <p:cNvSpPr/>
              <p:nvPr/>
            </p:nvSpPr>
            <p:spPr>
              <a:xfrm>
                <a:off x="-419986" y="4245294"/>
                <a:ext cx="5520319" cy="1015663"/>
              </a:xfrm>
              <a:prstGeom prst="rect">
                <a:avLst/>
              </a:prstGeom>
            </p:spPr>
            <p:txBody>
              <a:bodyPr wrap="square">
                <a:spAutoFit/>
              </a:bodyPr>
              <a:lstStyle/>
              <a:p>
                <a:r>
                  <a:rPr lang="en-GB" sz="2000" dirty="0">
                    <a:solidFill>
                      <a:srgbClr val="000000"/>
                    </a:solidFill>
                    <a:latin typeface="Calibri Light" panose="020F0302020204030204"/>
                  </a:rPr>
                  <a:t>A Notified Body is a public or private organisation that has been </a:t>
                </a:r>
                <a:r>
                  <a:rPr lang="en-GB" sz="2000" b="1" dirty="0">
                    <a:solidFill>
                      <a:srgbClr val="7030A0"/>
                    </a:solidFill>
                    <a:latin typeface="Calibri Light" panose="020F0302020204030204"/>
                  </a:rPr>
                  <a:t>accredited</a:t>
                </a:r>
                <a:r>
                  <a:rPr lang="en-GB" sz="2000" dirty="0">
                    <a:solidFill>
                      <a:srgbClr val="000000"/>
                    </a:solidFill>
                    <a:latin typeface="Calibri Light" panose="020F0302020204030204"/>
                  </a:rPr>
                  <a:t> to validate the compliance of the device to the European Directive. </a:t>
                </a:r>
                <a:endParaRPr lang="en-US" dirty="0"/>
              </a:p>
            </p:txBody>
          </p:sp>
          <p:cxnSp>
            <p:nvCxnSpPr>
              <p:cNvPr id="15" name="Rechte verbindingslijn met pijl 14"/>
              <p:cNvCxnSpPr/>
              <p:nvPr/>
            </p:nvCxnSpPr>
            <p:spPr>
              <a:xfrm>
                <a:off x="5146524" y="4462807"/>
                <a:ext cx="1092819" cy="1"/>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
            <p:nvSpPr>
              <p:cNvPr id="18" name="Tekstvak 17"/>
              <p:cNvSpPr txBox="1"/>
              <p:nvPr/>
            </p:nvSpPr>
            <p:spPr>
              <a:xfrm>
                <a:off x="5123428" y="4660792"/>
                <a:ext cx="1092819" cy="1200329"/>
              </a:xfrm>
              <a:prstGeom prst="rect">
                <a:avLst/>
              </a:prstGeom>
              <a:solidFill>
                <a:schemeClr val="bg2"/>
              </a:solidFill>
              <a:ln>
                <a:solidFill>
                  <a:srgbClr val="7030A0"/>
                </a:solidFill>
              </a:ln>
            </p:spPr>
            <p:txBody>
              <a:bodyPr wrap="square" rtlCol="0">
                <a:spAutoFit/>
              </a:bodyPr>
              <a:lstStyle/>
              <a:p>
                <a:pPr algn="ctr"/>
                <a:r>
                  <a:rPr lang="en-GB" dirty="0" smtClean="0"/>
                  <a:t>examples of notified bodies</a:t>
                </a:r>
                <a:endParaRPr lang="en-GB" dirty="0"/>
              </a:p>
            </p:txBody>
          </p:sp>
        </p:grpSp>
      </p:grpSp>
    </p:spTree>
    <p:extLst>
      <p:ext uri="{BB962C8B-B14F-4D97-AF65-F5344CB8AC3E}">
        <p14:creationId xmlns:p14="http://schemas.microsoft.com/office/powerpoint/2010/main" val="3240669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0" y="6504798"/>
            <a:ext cx="12192000" cy="276999"/>
          </a:xfrm>
          <a:prstGeom prst="rect">
            <a:avLst/>
          </a:prstGeom>
          <a:noFill/>
        </p:spPr>
        <p:txBody>
          <a:bodyPr wrap="square" rtlCol="0">
            <a:spAutoFit/>
          </a:bodyPr>
          <a:lstStyle/>
          <a:p>
            <a:pPr algn="ctr"/>
            <a:r>
              <a:rPr lang="en-GB" sz="1200" dirty="0" smtClean="0"/>
              <a:t>dr. Chris R. Mol, BME, NORTEC, 2015 </a:t>
            </a:r>
            <a:endParaRPr lang="en-GB" sz="1200" dirty="0"/>
          </a:p>
        </p:txBody>
      </p:sp>
      <p:sp>
        <p:nvSpPr>
          <p:cNvPr id="6" name="Titel 1"/>
          <p:cNvSpPr txBox="1">
            <a:spLocks/>
          </p:cNvSpPr>
          <p:nvPr/>
        </p:nvSpPr>
        <p:spPr>
          <a:xfrm>
            <a:off x="8288867" y="6443133"/>
            <a:ext cx="3891279" cy="350092"/>
          </a:xfrm>
          <a:prstGeom prst="rect">
            <a:avLst/>
          </a:prstGeom>
        </p:spPr>
        <p:txBody>
          <a:bodyPr vert="horz" lIns="91440" tIns="45720" rIns="91440" bIns="45720" rtlCol="0" anchor="b">
            <a:normAutofit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GB" sz="2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Government </a:t>
            </a:r>
            <a:r>
              <a:rPr lang="en-GB" sz="2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R</a:t>
            </a:r>
            <a:r>
              <a:rPr lang="en-GB" sz="2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egulatory Agencies</a:t>
            </a:r>
            <a:endParaRPr lang="en-GB" sz="2000" dirty="0"/>
          </a:p>
        </p:txBody>
      </p:sp>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8" name="Tekstvak 7"/>
          <p:cNvSpPr txBox="1"/>
          <p:nvPr/>
        </p:nvSpPr>
        <p:spPr>
          <a:xfrm>
            <a:off x="35104" y="6458001"/>
            <a:ext cx="377026" cy="369332"/>
          </a:xfrm>
          <a:prstGeom prst="rect">
            <a:avLst/>
          </a:prstGeom>
          <a:noFill/>
        </p:spPr>
        <p:txBody>
          <a:bodyPr wrap="none" rtlCol="0">
            <a:spAutoFit/>
          </a:bodyPr>
          <a:lstStyle/>
          <a:p>
            <a:r>
              <a:rPr lang="en-US" dirty="0" smtClean="0"/>
              <a:t>©</a:t>
            </a:r>
            <a:endParaRPr lang="en-US" dirty="0"/>
          </a:p>
        </p:txBody>
      </p:sp>
      <p:sp>
        <p:nvSpPr>
          <p:cNvPr id="9" name="Titel 1"/>
          <p:cNvSpPr txBox="1">
            <a:spLocks/>
          </p:cNvSpPr>
          <p:nvPr/>
        </p:nvSpPr>
        <p:spPr>
          <a:xfrm>
            <a:off x="412130" y="497559"/>
            <a:ext cx="11140018" cy="673629"/>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Declaration of Conformity for Medical Devices</a:t>
            </a:r>
          </a:p>
        </p:txBody>
      </p:sp>
      <p:sp>
        <p:nvSpPr>
          <p:cNvPr id="2" name="Rechthoek 1"/>
          <p:cNvSpPr/>
          <p:nvPr/>
        </p:nvSpPr>
        <p:spPr>
          <a:xfrm>
            <a:off x="412130" y="1321130"/>
            <a:ext cx="11038496" cy="4131900"/>
          </a:xfrm>
          <a:prstGeom prst="rect">
            <a:avLst/>
          </a:prstGeom>
        </p:spPr>
        <p:txBody>
          <a:bodyPr wrap="square">
            <a:spAutoFit/>
          </a:bodyPr>
          <a:lstStyle/>
          <a:p>
            <a:r>
              <a:rPr lang="en-GB" sz="2000" dirty="0" smtClean="0">
                <a:latin typeface="+mj-lt"/>
              </a:rPr>
              <a:t>If you sell medical devices in Europe (any class) you </a:t>
            </a:r>
            <a:r>
              <a:rPr lang="en-GB" sz="2000" dirty="0">
                <a:latin typeface="+mj-lt"/>
              </a:rPr>
              <a:t>must prepare an </a:t>
            </a:r>
            <a:r>
              <a:rPr lang="en-GB" sz="2000" b="1" dirty="0">
                <a:solidFill>
                  <a:srgbClr val="7030A0"/>
                </a:solidFill>
                <a:latin typeface="+mj-lt"/>
              </a:rPr>
              <a:t>EU Declaration of Conformity </a:t>
            </a:r>
            <a:r>
              <a:rPr lang="en-GB" sz="2000" dirty="0">
                <a:latin typeface="+mj-lt"/>
              </a:rPr>
              <a:t>(</a:t>
            </a:r>
            <a:r>
              <a:rPr lang="en-GB" sz="2000" dirty="0" smtClean="0">
                <a:latin typeface="+mj-lt"/>
              </a:rPr>
              <a:t>DOC). </a:t>
            </a:r>
            <a:br>
              <a:rPr lang="en-GB" sz="2000" dirty="0" smtClean="0">
                <a:latin typeface="+mj-lt"/>
              </a:rPr>
            </a:br>
            <a:endParaRPr lang="en-GB" sz="1050" dirty="0" smtClean="0">
              <a:latin typeface="+mj-lt"/>
            </a:endParaRPr>
          </a:p>
          <a:p>
            <a:r>
              <a:rPr lang="en-GB" sz="2000" dirty="0" smtClean="0">
                <a:latin typeface="+mj-lt"/>
              </a:rPr>
              <a:t>The </a:t>
            </a:r>
            <a:r>
              <a:rPr lang="en-GB" sz="2000" dirty="0">
                <a:latin typeface="+mj-lt"/>
              </a:rPr>
              <a:t>elements that should be included in the Declaration of Conformity include:</a:t>
            </a:r>
          </a:p>
          <a:p>
            <a:endParaRPr lang="en-GB" sz="1000" dirty="0">
              <a:latin typeface="+mj-lt"/>
            </a:endParaRPr>
          </a:p>
          <a:p>
            <a:pPr marL="742950" lvl="1" indent="-285750">
              <a:buFont typeface="Arial" panose="020B0604020202020204" pitchFamily="34" charset="0"/>
              <a:buChar char="•"/>
            </a:pPr>
            <a:r>
              <a:rPr lang="en-GB" sz="2000" dirty="0">
                <a:latin typeface="+mj-lt"/>
              </a:rPr>
              <a:t>Name of the device, including model number and trade name.</a:t>
            </a:r>
          </a:p>
          <a:p>
            <a:pPr marL="742950" lvl="1" indent="-285750">
              <a:buFont typeface="Arial" panose="020B0604020202020204" pitchFamily="34" charset="0"/>
              <a:buChar char="•"/>
            </a:pPr>
            <a:r>
              <a:rPr lang="en-GB" sz="2000" dirty="0">
                <a:latin typeface="+mj-lt"/>
              </a:rPr>
              <a:t>Manufacturer name and address.</a:t>
            </a:r>
          </a:p>
          <a:p>
            <a:pPr marL="742950" lvl="1" indent="-285750">
              <a:buFont typeface="Arial" panose="020B0604020202020204" pitchFamily="34" charset="0"/>
              <a:buChar char="•"/>
            </a:pPr>
            <a:r>
              <a:rPr lang="en-GB" sz="2000" dirty="0">
                <a:latin typeface="+mj-lt"/>
              </a:rPr>
              <a:t>Name of company quality management representative.</a:t>
            </a:r>
          </a:p>
          <a:p>
            <a:pPr marL="742950" lvl="1" indent="-285750">
              <a:buFont typeface="Arial" panose="020B0604020202020204" pitchFamily="34" charset="0"/>
              <a:buChar char="•"/>
            </a:pPr>
            <a:r>
              <a:rPr lang="en-GB" sz="2000" dirty="0">
                <a:latin typeface="+mj-lt"/>
              </a:rPr>
              <a:t>Name and identification number (if applicable) of your Notified Body.</a:t>
            </a:r>
          </a:p>
          <a:p>
            <a:pPr marL="742950" lvl="1" indent="-285750">
              <a:buFont typeface="Arial" panose="020B0604020202020204" pitchFamily="34" charset="0"/>
              <a:buChar char="•"/>
            </a:pPr>
            <a:r>
              <a:rPr lang="en-GB" sz="2000" dirty="0">
                <a:latin typeface="+mj-lt"/>
              </a:rPr>
              <a:t>Name, address and telephone number of your European Authorized Representative.</a:t>
            </a:r>
          </a:p>
          <a:p>
            <a:pPr marL="742950" lvl="1" indent="-285750">
              <a:buFont typeface="Arial" panose="020B0604020202020204" pitchFamily="34" charset="0"/>
              <a:buChar char="•"/>
            </a:pPr>
            <a:r>
              <a:rPr lang="en-GB" sz="2000" dirty="0">
                <a:latin typeface="+mj-lt"/>
              </a:rPr>
              <a:t>Your CE Marking certificate number (if applicable).</a:t>
            </a:r>
          </a:p>
          <a:p>
            <a:pPr marL="742950" lvl="1" indent="-285750">
              <a:buFont typeface="Arial" panose="020B0604020202020204" pitchFamily="34" charset="0"/>
              <a:buChar char="•"/>
            </a:pPr>
            <a:r>
              <a:rPr lang="en-GB" sz="2000" dirty="0">
                <a:latin typeface="+mj-lt"/>
              </a:rPr>
              <a:t>Your conformity assessment route to compliance. List the Annex, classification and rule number (rule number only applies to the Medical Device Directive).</a:t>
            </a:r>
          </a:p>
          <a:p>
            <a:pPr marL="742950" lvl="1" indent="-285750">
              <a:buFont typeface="Arial" panose="020B0604020202020204" pitchFamily="34" charset="0"/>
              <a:buChar char="•"/>
            </a:pPr>
            <a:r>
              <a:rPr lang="en-GB" sz="2000" dirty="0">
                <a:latin typeface="+mj-lt"/>
              </a:rPr>
              <a:t>Standards that have been applied (optional)</a:t>
            </a:r>
          </a:p>
          <a:p>
            <a:pPr marL="742950" lvl="1" indent="-285750">
              <a:buFont typeface="Arial" panose="020B0604020202020204" pitchFamily="34" charset="0"/>
              <a:buChar char="•"/>
            </a:pPr>
            <a:r>
              <a:rPr lang="en-GB" sz="2000" dirty="0">
                <a:latin typeface="+mj-lt"/>
              </a:rPr>
              <a:t>Name and signature of a senior management representative and date signed.</a:t>
            </a:r>
            <a:endParaRPr lang="en-US" sz="2000" dirty="0">
              <a:latin typeface="+mj-lt"/>
            </a:endParaRPr>
          </a:p>
        </p:txBody>
      </p:sp>
      <p:sp>
        <p:nvSpPr>
          <p:cNvPr id="3" name="Tekstvak 2"/>
          <p:cNvSpPr txBox="1"/>
          <p:nvPr/>
        </p:nvSpPr>
        <p:spPr>
          <a:xfrm>
            <a:off x="6426200" y="5594084"/>
            <a:ext cx="4976204" cy="646331"/>
          </a:xfrm>
          <a:prstGeom prst="rect">
            <a:avLst/>
          </a:prstGeom>
          <a:solidFill>
            <a:schemeClr val="bg2"/>
          </a:solidFill>
          <a:ln>
            <a:solidFill>
              <a:srgbClr val="7030A0"/>
            </a:solidFill>
          </a:ln>
        </p:spPr>
        <p:txBody>
          <a:bodyPr wrap="square" rtlCol="0">
            <a:spAutoFit/>
          </a:bodyPr>
          <a:lstStyle/>
          <a:p>
            <a:pPr algn="ctr"/>
            <a:r>
              <a:rPr lang="en-GB" dirty="0" smtClean="0">
                <a:latin typeface="+mj-lt"/>
              </a:rPr>
              <a:t>this slide serves as an example of the administrative details that are inherent to these regulations.  </a:t>
            </a:r>
            <a:endParaRPr lang="en-GB" dirty="0">
              <a:latin typeface="+mj-lt"/>
            </a:endParaRPr>
          </a:p>
        </p:txBody>
      </p:sp>
    </p:spTree>
    <p:extLst>
      <p:ext uri="{BB962C8B-B14F-4D97-AF65-F5344CB8AC3E}">
        <p14:creationId xmlns:p14="http://schemas.microsoft.com/office/powerpoint/2010/main" val="2673431796"/>
      </p:ext>
    </p:extLst>
  </p:cSld>
  <p:clrMapOvr>
    <a:masterClrMapping/>
  </p:clrMapOvr>
  <p:timing>
    <p:tnLst>
      <p:par>
        <p:cTn id="1" dur="indefinite" restart="never" nodeType="tmRoot"/>
      </p:par>
    </p:tnLst>
  </p:timing>
</p:sld>
</file>

<file path=ppt/theme/theme1.xml><?xml version="1.0" encoding="utf-8"?>
<a:theme xmlns:a="http://schemas.openxmlformats.org/drawingml/2006/main" name="Terugblik">
  <a:themeElements>
    <a:clrScheme name="Terugblik">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Terugblik">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rugblik">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1951</TotalTime>
  <Words>3598</Words>
  <Application>Microsoft Office PowerPoint</Application>
  <PresentationFormat>Widescreen</PresentationFormat>
  <Paragraphs>310</Paragraphs>
  <Slides>33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Calibri</vt:lpstr>
      <vt:lpstr>Calibri Light</vt:lpstr>
      <vt:lpstr>Times New Roman</vt:lpstr>
      <vt:lpstr>Terugblik</vt:lpstr>
      <vt:lpstr>Regulatory processes in North America and Europe</vt:lpstr>
      <vt:lpstr>What Regulations cover (repeat)</vt:lpstr>
      <vt:lpstr>What Regulations cover (repeat)</vt:lpstr>
      <vt:lpstr>PowerPoint Presentation</vt:lpstr>
      <vt:lpstr>PowerPoint Presentation</vt:lpstr>
      <vt:lpstr>PowerPoint Presentation</vt:lpstr>
      <vt:lpstr>PowerPoint Presentation</vt:lpstr>
      <vt:lpstr>PowerPoint Presentation</vt:lpstr>
      <vt:lpstr>PowerPoint Presentation</vt:lpstr>
      <vt:lpstr>EU Product Classification </vt:lpstr>
      <vt:lpstr>PowerPoint Presentation</vt:lpstr>
      <vt:lpstr>Examples of risk classification (repeat from 17.1)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Device Attributes</vt:lpstr>
      <vt:lpstr>PowerPoint Presentation</vt:lpstr>
      <vt:lpstr>PowerPoint Presentation</vt:lpstr>
      <vt:lpstr>PowerPoint Presentation</vt:lpstr>
      <vt:lpstr>PowerPoint Presentation</vt:lpstr>
      <vt:lpstr>PowerPoint Presentation</vt:lpstr>
      <vt:lpstr>Pre Market Notification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Chris Mol</dc:creator>
  <cp:lastModifiedBy>Chris Mol</cp:lastModifiedBy>
  <cp:revision>193</cp:revision>
  <dcterms:created xsi:type="dcterms:W3CDTF">2014-11-03T16:21:19Z</dcterms:created>
  <dcterms:modified xsi:type="dcterms:W3CDTF">2020-03-19T11:08:09Z</dcterms:modified>
</cp:coreProperties>
</file>